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</p:sldMasterIdLst>
  <p:notesMasterIdLst>
    <p:notesMasterId r:id="rId13"/>
  </p:notesMasterIdLst>
  <p:sldIdLst>
    <p:sldId id="304" r:id="rId2"/>
    <p:sldId id="2768" r:id="rId3"/>
    <p:sldId id="2614" r:id="rId4"/>
    <p:sldId id="2623" r:id="rId5"/>
    <p:sldId id="5356" r:id="rId6"/>
    <p:sldId id="5350" r:id="rId7"/>
    <p:sldId id="2637" r:id="rId8"/>
    <p:sldId id="5349" r:id="rId9"/>
    <p:sldId id="2748" r:id="rId10"/>
    <p:sldId id="5342" r:id="rId11"/>
    <p:sldId id="2700" r:id="rId12"/>
  </p:sldIdLst>
  <p:sldSz cx="12192000" cy="6858000"/>
  <p:notesSz cx="6858000" cy="9144000"/>
  <p:embeddedFontLst>
    <p:embeddedFont>
      <p:font typeface="Candara" panose="020E0502030303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13F"/>
    <a:srgbClr val="209FB1"/>
    <a:srgbClr val="1A467B"/>
    <a:srgbClr val="FFCCCC"/>
    <a:srgbClr val="FFCC99"/>
    <a:srgbClr val="000000"/>
    <a:srgbClr val="1F5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9" autoAdjust="0"/>
    <p:restoredTop sz="93608" autoAdjust="0"/>
  </p:normalViewPr>
  <p:slideViewPr>
    <p:cSldViewPr snapToGrid="0" snapToObjects="1">
      <p:cViewPr varScale="1">
        <p:scale>
          <a:sx n="73" d="100"/>
          <a:sy n="73" d="100"/>
        </p:scale>
        <p:origin x="6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6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userDrawn="1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352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89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02E9C84-E806-4BCB-9177-5DCB69DAE7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12;p60">
            <a:extLst>
              <a:ext uri="{FF2B5EF4-FFF2-40B4-BE49-F238E27FC236}">
                <a16:creationId xmlns:a16="http://schemas.microsoft.com/office/drawing/2014/main" id="{52003BB1-D75A-B842-B4AB-129FA221D369}"/>
              </a:ext>
            </a:extLst>
          </p:cNvPr>
          <p:cNvSpPr/>
          <p:nvPr userDrawn="1"/>
        </p:nvSpPr>
        <p:spPr>
          <a:xfrm>
            <a:off x="0" y="0"/>
            <a:ext cx="12192000" cy="6867624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D5E318-1000-9C4F-9FB9-FABA42757DB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420051"/>
            <a:ext cx="11652691" cy="447573"/>
          </a:xfrm>
          <a:prstGeom prst="rect">
            <a:avLst/>
          </a:prstGeom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711;p54">
            <a:extLst>
              <a:ext uri="{FF2B5EF4-FFF2-40B4-BE49-F238E27FC236}">
                <a16:creationId xmlns:a16="http://schemas.microsoft.com/office/drawing/2014/main" id="{439837A8-AFB5-B64F-AD20-B9509625DCF6}"/>
              </a:ext>
            </a:extLst>
          </p:cNvPr>
          <p:cNvSpPr txBox="1">
            <a:spLocks/>
          </p:cNvSpPr>
          <p:nvPr userDrawn="1"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b="1" smtClean="0">
                <a:solidFill>
                  <a:srgbClr val="CCCCCC"/>
                </a:solidFill>
              </a:rPr>
              <a:pPr algn="r"/>
              <a:t>‹#›</a:t>
            </a:fld>
            <a:endParaRPr lang="en-US" b="1" dirty="0">
              <a:solidFill>
                <a:srgbClr val="CCCCCC"/>
              </a:solidFill>
            </a:endParaRPr>
          </a:p>
        </p:txBody>
      </p:sp>
      <p:sp>
        <p:nvSpPr>
          <p:cNvPr id="22" name="Google Shape;885;p59">
            <a:extLst>
              <a:ext uri="{FF2B5EF4-FFF2-40B4-BE49-F238E27FC236}">
                <a16:creationId xmlns:a16="http://schemas.microsoft.com/office/drawing/2014/main" id="{FA2DFCFA-4182-2540-8170-2D3FA75A72E4}"/>
              </a:ext>
            </a:extLst>
          </p:cNvPr>
          <p:cNvSpPr/>
          <p:nvPr userDrawn="1"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F288B5-7356-664A-815E-6BBD5EEBBEF7}"/>
              </a:ext>
            </a:extLst>
          </p:cNvPr>
          <p:cNvSpPr txBox="1"/>
          <p:nvPr userDrawn="1"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National Environmental Satellite, Data, and Information Service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6E8B4C-C0A8-B347-9978-827CC863FCD9}"/>
              </a:ext>
            </a:extLst>
          </p:cNvPr>
          <p:cNvSpPr txBox="1"/>
          <p:nvPr userDrawn="1"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April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34EAF-3A5E-D443-B508-2B1841C4881F}"/>
              </a:ext>
            </a:extLst>
          </p:cNvPr>
          <p:cNvSpPr/>
          <p:nvPr userDrawn="1"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oogle Shape;760;p56">
            <a:extLst>
              <a:ext uri="{FF2B5EF4-FFF2-40B4-BE49-F238E27FC236}">
                <a16:creationId xmlns:a16="http://schemas.microsoft.com/office/drawing/2014/main" id="{011990F2-1FFC-4C46-8255-69A81A3EEB2D}"/>
              </a:ext>
            </a:extLst>
          </p:cNvPr>
          <p:cNvPicPr preferRelativeResize="0"/>
          <p:nvPr userDrawn="1"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18" y="6097105"/>
            <a:ext cx="638199" cy="6458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71" r:id="rId6"/>
    <p:sldLayoutId id="2147483672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chemeClr val="accent5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nesdis.noaa.gov/GEO-XO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694;p53">
            <a:extLst>
              <a:ext uri="{FF2B5EF4-FFF2-40B4-BE49-F238E27FC236}">
                <a16:creationId xmlns:a16="http://schemas.microsoft.com/office/drawing/2014/main" id="{1CB9270A-3AD1-441D-AC1D-649F9502304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31"/>
            <a:ext cx="5681472" cy="68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CC160E-225A-4E3C-9B58-948DC4FF2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4" y="-19559"/>
            <a:ext cx="5372130" cy="6877559"/>
          </a:xfrm>
          <a:prstGeom prst="trapezoid">
            <a:avLst>
              <a:gd name="adj" fmla="val 0"/>
            </a:avLst>
          </a:prstGeom>
        </p:spPr>
      </p:pic>
      <p:sp>
        <p:nvSpPr>
          <p:cNvPr id="10" name="Google Shape;701;p53">
            <a:extLst>
              <a:ext uri="{FF2B5EF4-FFF2-40B4-BE49-F238E27FC236}">
                <a16:creationId xmlns:a16="http://schemas.microsoft.com/office/drawing/2014/main" id="{A844F271-8FA0-1348-9B47-72716EBA1B81}"/>
              </a:ext>
            </a:extLst>
          </p:cNvPr>
          <p:cNvSpPr txBox="1"/>
          <p:nvPr/>
        </p:nvSpPr>
        <p:spPr>
          <a:xfrm>
            <a:off x="375733" y="5684670"/>
            <a:ext cx="4728370" cy="77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Environmental Satellite, Data, and Information Service</a:t>
            </a:r>
          </a:p>
        </p:txBody>
      </p:sp>
      <p:pic>
        <p:nvPicPr>
          <p:cNvPr id="12" name="Google Shape;703;p53">
            <a:extLst>
              <a:ext uri="{FF2B5EF4-FFF2-40B4-BE49-F238E27FC236}">
                <a16:creationId xmlns:a16="http://schemas.microsoft.com/office/drawing/2014/main" id="{4ADE1EBD-899C-114E-80F9-90E6122382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936" y="-41623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8634998-0E93-4F22-ACED-321C3D50A630}"/>
              </a:ext>
            </a:extLst>
          </p:cNvPr>
          <p:cNvSpPr/>
          <p:nvPr/>
        </p:nvSpPr>
        <p:spPr>
          <a:xfrm flipH="1">
            <a:off x="3289174" y="-19559"/>
            <a:ext cx="3864195" cy="2257292"/>
          </a:xfrm>
          <a:prstGeom prst="parallelogram">
            <a:avLst>
              <a:gd name="adj" fmla="val 45017"/>
            </a:avLst>
          </a:prstGeom>
          <a:solidFill>
            <a:srgbClr val="293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ABB05960-7A8A-4221-A24C-82134861B20B}"/>
              </a:ext>
            </a:extLst>
          </p:cNvPr>
          <p:cNvSpPr/>
          <p:nvPr/>
        </p:nvSpPr>
        <p:spPr>
          <a:xfrm flipH="1">
            <a:off x="1781241" y="-38609"/>
            <a:ext cx="1719409" cy="2319595"/>
          </a:xfrm>
          <a:prstGeom prst="parallelogram">
            <a:avLst>
              <a:gd name="adj" fmla="val 54373"/>
            </a:avLst>
          </a:prstGeom>
          <a:solidFill>
            <a:srgbClr val="1F586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FE9D866C-3BB4-42AD-B056-0E48AAA99CD2}"/>
              </a:ext>
            </a:extLst>
          </p:cNvPr>
          <p:cNvSpPr/>
          <p:nvPr/>
        </p:nvSpPr>
        <p:spPr>
          <a:xfrm flipH="1">
            <a:off x="4391343" y="4547794"/>
            <a:ext cx="1813591" cy="2319595"/>
          </a:xfrm>
          <a:prstGeom prst="parallelogram">
            <a:avLst>
              <a:gd name="adj" fmla="val 56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693;p53">
            <a:extLst>
              <a:ext uri="{FF2B5EF4-FFF2-40B4-BE49-F238E27FC236}">
                <a16:creationId xmlns:a16="http://schemas.microsoft.com/office/drawing/2014/main" id="{C28389F4-30F7-3040-B17E-43B0FD042BC0}"/>
              </a:ext>
            </a:extLst>
          </p:cNvPr>
          <p:cNvSpPr/>
          <p:nvPr/>
        </p:nvSpPr>
        <p:spPr>
          <a:xfrm>
            <a:off x="3068387" y="2237733"/>
            <a:ext cx="9114571" cy="296126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2;p53">
            <a:extLst>
              <a:ext uri="{FF2B5EF4-FFF2-40B4-BE49-F238E27FC236}">
                <a16:creationId xmlns:a16="http://schemas.microsoft.com/office/drawing/2014/main" id="{0BEB7BD8-9C2D-9548-89AA-22A3DE89145B}"/>
              </a:ext>
            </a:extLst>
          </p:cNvPr>
          <p:cNvSpPr txBox="1"/>
          <p:nvPr/>
        </p:nvSpPr>
        <p:spPr>
          <a:xfrm>
            <a:off x="5878957" y="5315399"/>
            <a:ext cx="64815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Dan Lindsey, GOES-R Program Scientist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Pam Sullivan, GOES-R/GEO-XO </a:t>
            </a:r>
            <a:r>
              <a:rPr lang="en-US" sz="2400" b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Program Director </a:t>
            </a:r>
            <a:endParaRPr sz="3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696;p53">
            <a:extLst>
              <a:ext uri="{FF2B5EF4-FFF2-40B4-BE49-F238E27FC236}">
                <a16:creationId xmlns:a16="http://schemas.microsoft.com/office/drawing/2014/main" id="{3DBD0B60-E140-DB4D-AB37-062490E2596C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7;p53">
            <a:extLst>
              <a:ext uri="{FF2B5EF4-FFF2-40B4-BE49-F238E27FC236}">
                <a16:creationId xmlns:a16="http://schemas.microsoft.com/office/drawing/2014/main" id="{7C65F201-2A9A-9642-8F42-5E8636B0FCA1}"/>
              </a:ext>
            </a:extLst>
          </p:cNvPr>
          <p:cNvSpPr txBox="1"/>
          <p:nvPr/>
        </p:nvSpPr>
        <p:spPr>
          <a:xfrm>
            <a:off x="4759457" y="3298446"/>
            <a:ext cx="7294331" cy="118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F5496"/>
              </a:buClr>
              <a:buSzPts val="5000"/>
            </a:pPr>
            <a:r>
              <a:rPr lang="en-US" sz="4000" b="1" dirty="0" smtClean="0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NOAA’s </a:t>
            </a:r>
            <a:r>
              <a:rPr lang="en-US" sz="4000" b="1" dirty="0" smtClean="0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Operational </a:t>
            </a:r>
            <a:r>
              <a:rPr lang="en-US" sz="4000" b="1" dirty="0" smtClean="0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Geostationary Satellite </a:t>
            </a:r>
            <a:r>
              <a:rPr lang="en-US" sz="4000" b="1" dirty="0" smtClean="0">
                <a:solidFill>
                  <a:srgbClr val="2F5496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Mission</a:t>
            </a:r>
            <a:endParaRPr lang="en-US" sz="4000" b="1" dirty="0">
              <a:solidFill>
                <a:srgbClr val="2F5496"/>
              </a:solidFill>
              <a:latin typeface="Calibri" panose="020F0502020204030204" pitchFamily="34" charset="0"/>
              <a:ea typeface="Arial Narrow"/>
              <a:cs typeface="Calibri" panose="020F0502020204030204" pitchFamily="34" charset="0"/>
              <a:sym typeface="Arial Narrow"/>
            </a:endParaRPr>
          </a:p>
        </p:txBody>
      </p:sp>
      <p:sp>
        <p:nvSpPr>
          <p:cNvPr id="7" name="Google Shape;698;p53">
            <a:extLst>
              <a:ext uri="{FF2B5EF4-FFF2-40B4-BE49-F238E27FC236}">
                <a16:creationId xmlns:a16="http://schemas.microsoft.com/office/drawing/2014/main" id="{8B2D7025-2FCB-9042-9F6F-0EA4F3BEB1AE}"/>
              </a:ext>
            </a:extLst>
          </p:cNvPr>
          <p:cNvSpPr txBox="1"/>
          <p:nvPr/>
        </p:nvSpPr>
        <p:spPr>
          <a:xfrm>
            <a:off x="4998655" y="4359281"/>
            <a:ext cx="70551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5A2A9-85CB-439E-95D4-DE5EC21F47AA}"/>
              </a:ext>
            </a:extLst>
          </p:cNvPr>
          <p:cNvSpPr/>
          <p:nvPr/>
        </p:nvSpPr>
        <p:spPr>
          <a:xfrm>
            <a:off x="5681472" y="-19051"/>
            <a:ext cx="6490494" cy="1598217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8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230" y="247326"/>
            <a:ext cx="10400802" cy="59018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Imager Phase A Study Baseline Requirements &amp;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30" y="794892"/>
            <a:ext cx="10400802" cy="57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114" y="234863"/>
            <a:ext cx="10028169" cy="76227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Planning has begun for NOAA’s next gen GEO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8656" y="997143"/>
            <a:ext cx="10617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Candara"/>
              </a:rPr>
              <a:t>Now preparing for formal </a:t>
            </a:r>
            <a:r>
              <a:rPr lang="en-US" sz="2400" b="0" dirty="0" smtClean="0">
                <a:solidFill>
                  <a:schemeClr val="bg1"/>
                </a:solidFill>
                <a:latin typeface="Candara"/>
              </a:rPr>
              <a:t>GEO-XO </a:t>
            </a:r>
            <a:r>
              <a:rPr lang="en-US" sz="2400" b="0" dirty="0">
                <a:solidFill>
                  <a:schemeClr val="bg1"/>
                </a:solidFill>
                <a:latin typeface="Candara"/>
              </a:rPr>
              <a:t>program initiation at Milestone 1 in 2021</a:t>
            </a:r>
          </a:p>
          <a:p>
            <a:pPr marL="342900" indent="-3429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Candara"/>
              </a:rPr>
              <a:t>Formulation Phase A/B is planned over 2021-2025 and will include continued user engagement – stay engaged with </a:t>
            </a:r>
            <a:r>
              <a:rPr lang="en-US" sz="2400" b="0" dirty="0" smtClean="0">
                <a:solidFill>
                  <a:schemeClr val="bg1"/>
                </a:solidFill>
                <a:latin typeface="Candara"/>
              </a:rPr>
              <a:t>GEO-XO </a:t>
            </a:r>
            <a:r>
              <a:rPr lang="en-US" sz="2400" b="0" dirty="0">
                <a:solidFill>
                  <a:schemeClr val="bg1"/>
                </a:solidFill>
                <a:latin typeface="Candara"/>
              </a:rPr>
              <a:t>via:</a:t>
            </a:r>
          </a:p>
          <a:p>
            <a:pPr marL="685800" lvl="3" indent="-342900">
              <a:buClr>
                <a:schemeClr val="bg1"/>
              </a:buClr>
              <a:buFont typeface="Arial" panose="020B0604020202020204" pitchFamily="34" charset="0"/>
              <a:buChar char="‒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website: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www.nesdis.noaa.gov/GEO-XO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3" indent="-342900">
              <a:buClr>
                <a:schemeClr val="bg1"/>
              </a:buClr>
              <a:buFont typeface="Arial" panose="020B0604020202020204" pitchFamily="34" charset="0"/>
              <a:buChar char="‒"/>
            </a:pPr>
            <a:r>
              <a:rPr lang="en-US" sz="2400" dirty="0" smtClean="0">
                <a:solidFill>
                  <a:schemeClr val="bg1"/>
                </a:solidFill>
                <a:latin typeface="Candara"/>
              </a:rPr>
              <a:t>NOAA </a:t>
            </a:r>
            <a:r>
              <a:rPr lang="en-US" sz="2400" dirty="0">
                <a:solidFill>
                  <a:schemeClr val="bg1"/>
                </a:solidFill>
                <a:latin typeface="Candara"/>
              </a:rPr>
              <a:t>Satellite Conference and i</a:t>
            </a:r>
            <a:r>
              <a:rPr lang="en-US" sz="2400" b="0" dirty="0">
                <a:solidFill>
                  <a:schemeClr val="bg1"/>
                </a:solidFill>
                <a:latin typeface="Candara"/>
              </a:rPr>
              <a:t>ndustry conferences: AMS, AGU, </a:t>
            </a:r>
            <a:r>
              <a:rPr lang="en-US" sz="2400" b="0" dirty="0" err="1">
                <a:solidFill>
                  <a:schemeClr val="bg1"/>
                </a:solidFill>
                <a:latin typeface="Candara"/>
              </a:rPr>
              <a:t>etc</a:t>
            </a:r>
            <a:endParaRPr lang="en-US" sz="2400" b="0" dirty="0">
              <a:solidFill>
                <a:schemeClr val="bg1"/>
              </a:solidFill>
              <a:latin typeface="Candara"/>
            </a:endParaRPr>
          </a:p>
          <a:p>
            <a:pPr marL="685800" lvl="3" indent="-342900">
              <a:buClr>
                <a:schemeClr val="bg1"/>
              </a:buClr>
              <a:buFont typeface="Arial" panose="020B0604020202020204" pitchFamily="34" charset="0"/>
              <a:buChar char="‒"/>
            </a:pPr>
            <a:r>
              <a:rPr lang="en-US" sz="2400" dirty="0" smtClean="0">
                <a:solidFill>
                  <a:schemeClr val="bg1"/>
                </a:solidFill>
                <a:latin typeface="Candara"/>
              </a:rPr>
              <a:t>Briefings </a:t>
            </a:r>
            <a:r>
              <a:rPr lang="en-US" sz="2400" dirty="0">
                <a:solidFill>
                  <a:schemeClr val="bg1"/>
                </a:solidFill>
                <a:latin typeface="Candara"/>
              </a:rPr>
              <a:t>for </a:t>
            </a:r>
            <a:r>
              <a:rPr lang="en-US" sz="2400" dirty="0" smtClean="0">
                <a:solidFill>
                  <a:schemeClr val="bg1"/>
                </a:solidFill>
                <a:latin typeface="Candara"/>
              </a:rPr>
              <a:t>any suggested organization </a:t>
            </a:r>
            <a:r>
              <a:rPr lang="en-US" sz="2400" dirty="0">
                <a:solidFill>
                  <a:schemeClr val="bg1"/>
                </a:solidFill>
                <a:latin typeface="Candara"/>
              </a:rPr>
              <a:t>by request</a:t>
            </a:r>
            <a:endParaRPr lang="en-US" sz="2400" b="0" dirty="0">
              <a:solidFill>
                <a:schemeClr val="bg1"/>
              </a:solidFill>
              <a:latin typeface="Candara"/>
            </a:endParaRPr>
          </a:p>
          <a:p>
            <a:pPr marL="342900" indent="-3429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Candara"/>
              </a:rPr>
              <a:t>We look forward to working with the community to develop </a:t>
            </a:r>
            <a:r>
              <a:rPr lang="en-US" sz="2400" b="0" dirty="0" smtClean="0">
                <a:solidFill>
                  <a:schemeClr val="bg1"/>
                </a:solidFill>
                <a:latin typeface="Candara"/>
              </a:rPr>
              <a:t>GEO-XO</a:t>
            </a:r>
            <a:endParaRPr lang="en-US" sz="2400" b="0" dirty="0">
              <a:solidFill>
                <a:schemeClr val="bg1"/>
              </a:solidFill>
              <a:latin typeface="Candara"/>
            </a:endParaRPr>
          </a:p>
        </p:txBody>
      </p:sp>
      <p:pic>
        <p:nvPicPr>
          <p:cNvPr id="4" name="Picture 2" descr="Image result for launch image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34839" y="4231837"/>
            <a:ext cx="4312693" cy="20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7234" y="5388208"/>
            <a:ext cx="5721276" cy="830997"/>
          </a:xfrm>
          <a:prstGeom prst="rect">
            <a:avLst/>
          </a:prstGeom>
          <a:solidFill>
            <a:srgbClr val="209FB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GEO-XO 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maintain and advance NOAA’s observational capabilities through 2050</a:t>
            </a:r>
          </a:p>
        </p:txBody>
      </p:sp>
    </p:spTree>
    <p:extLst>
      <p:ext uri="{BB962C8B-B14F-4D97-AF65-F5344CB8AC3E}">
        <p14:creationId xmlns:p14="http://schemas.microsoft.com/office/powerpoint/2010/main" val="22526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9"/>
    </mc:Choice>
    <mc:Fallback xmlns="">
      <p:transition spd="slow" advTm="198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2E84C7-5492-4DB2-A9EE-937F5AE02470}"/>
              </a:ext>
            </a:extLst>
          </p:cNvPr>
          <p:cNvSpPr txBox="1"/>
          <p:nvPr/>
        </p:nvSpPr>
        <p:spPr>
          <a:xfrm>
            <a:off x="405958" y="250169"/>
            <a:ext cx="1103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Geostationary Operational Environmental Satellites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2EDAA-3FC0-408D-87BF-A8B0B164F110}"/>
              </a:ext>
            </a:extLst>
          </p:cNvPr>
          <p:cNvSpPr/>
          <p:nvPr/>
        </p:nvSpPr>
        <p:spPr>
          <a:xfrm>
            <a:off x="7834745" y="3283526"/>
            <a:ext cx="1180661" cy="471101"/>
          </a:xfrm>
          <a:prstGeom prst="rect">
            <a:avLst/>
          </a:prstGeom>
          <a:solidFill>
            <a:srgbClr val="29313F"/>
          </a:solidFill>
          <a:ln>
            <a:solidFill>
              <a:srgbClr val="293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F9FCB-E971-4007-8B35-37BAB141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4" y="529361"/>
            <a:ext cx="11252200" cy="63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6" y="401709"/>
            <a:ext cx="7521127" cy="5113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Background: Current GOES-R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1016280"/>
            <a:ext cx="10477500" cy="1262525"/>
          </a:xfrm>
        </p:spPr>
        <p:txBody>
          <a:bodyPr/>
          <a:lstStyle/>
          <a:p>
            <a:pPr marL="231775" indent="-2317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Imagery and Lightning data provided by GOES satellites are essential for field office operations for mesoscale and short-range forecasting, and for issuing watches and warnings</a:t>
            </a:r>
          </a:p>
          <a:p>
            <a:pPr marL="231775" indent="-2317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and in situ measurements provide data for space weather forecasts and warnings</a:t>
            </a:r>
          </a:p>
        </p:txBody>
      </p:sp>
      <p:pic>
        <p:nvPicPr>
          <p:cNvPr id="10242" name="Picture 2" descr="Hurricane Laura Approaches Gulf Coast">
            <a:extLst>
              <a:ext uri="{FF2B5EF4-FFF2-40B4-BE49-F238E27FC236}">
                <a16:creationId xmlns:a16="http://schemas.microsoft.com/office/drawing/2014/main" id="{1865D6A2-E398-4ED7-A5EA-C9285A20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970" y="2448538"/>
            <a:ext cx="1993534" cy="13423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C04F5-6BD9-4266-B6B6-EFAE42D9C818}"/>
              </a:ext>
            </a:extLst>
          </p:cNvPr>
          <p:cNvSpPr txBox="1"/>
          <p:nvPr/>
        </p:nvSpPr>
        <p:spPr>
          <a:xfrm>
            <a:off x="1043578" y="3773877"/>
            <a:ext cx="217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Tropical Cyclone Tracking and Evolution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FC76B-48DB-41B1-8CB7-895CA7E98DA2}"/>
              </a:ext>
            </a:extLst>
          </p:cNvPr>
          <p:cNvSpPr txBox="1"/>
          <p:nvPr/>
        </p:nvSpPr>
        <p:spPr>
          <a:xfrm>
            <a:off x="3717376" y="3871623"/>
            <a:ext cx="2178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Severe Storms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3957E-3B26-455E-928D-03F4CA16C079}"/>
              </a:ext>
            </a:extLst>
          </p:cNvPr>
          <p:cNvSpPr txBox="1"/>
          <p:nvPr/>
        </p:nvSpPr>
        <p:spPr>
          <a:xfrm>
            <a:off x="6319296" y="3773878"/>
            <a:ext cx="2178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Atmospheric Winds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299F5-F8AD-45A3-A818-B75B17E7802B}"/>
              </a:ext>
            </a:extLst>
          </p:cNvPr>
          <p:cNvSpPr txBox="1"/>
          <p:nvPr/>
        </p:nvSpPr>
        <p:spPr>
          <a:xfrm>
            <a:off x="1135970" y="5648009"/>
            <a:ext cx="217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Wildfire Detection and Characterization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pic>
        <p:nvPicPr>
          <p:cNvPr id="10252" name="Picture 12" descr="New Tools for Monitoring Hazardous Volcanic Ash">
            <a:extLst>
              <a:ext uri="{FF2B5EF4-FFF2-40B4-BE49-F238E27FC236}">
                <a16:creationId xmlns:a16="http://schemas.microsoft.com/office/drawing/2014/main" id="{DE29A2A4-0892-4F37-97AF-8CC18CB9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636" y="4354283"/>
            <a:ext cx="2001799" cy="13258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B6BDC-86EA-4C8A-914E-A523E4B60587}"/>
              </a:ext>
            </a:extLst>
          </p:cNvPr>
          <p:cNvSpPr txBox="1"/>
          <p:nvPr/>
        </p:nvSpPr>
        <p:spPr>
          <a:xfrm>
            <a:off x="3703764" y="5661711"/>
            <a:ext cx="2178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Volcanic Ash Tracking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547D4-2D1F-4305-B5DA-62B0B7B81B23}"/>
              </a:ext>
            </a:extLst>
          </p:cNvPr>
          <p:cNvSpPr txBox="1"/>
          <p:nvPr/>
        </p:nvSpPr>
        <p:spPr>
          <a:xfrm>
            <a:off x="6319296" y="5692891"/>
            <a:ext cx="2178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Lightning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46" y="2448539"/>
            <a:ext cx="1982850" cy="1325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731" y="4312531"/>
            <a:ext cx="2122364" cy="1349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Google Shape;478;p70"/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05" t="40797" r="43795" b="14775"/>
          <a:stretch/>
        </p:blipFill>
        <p:spPr>
          <a:xfrm>
            <a:off x="6425622" y="4354283"/>
            <a:ext cx="1983674" cy="1378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EEA890-AA14-4397-ACCD-9F18191D1B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610" y="2425582"/>
            <a:ext cx="1798221" cy="13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3C0A31-63B5-48BC-A856-C0AC8CD68D4B}"/>
              </a:ext>
            </a:extLst>
          </p:cNvPr>
          <p:cNvSpPr txBox="1"/>
          <p:nvPr/>
        </p:nvSpPr>
        <p:spPr>
          <a:xfrm>
            <a:off x="8721327" y="3791309"/>
            <a:ext cx="2178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Solar  Activity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93093-B61B-43CA-A631-F57A106E5D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9409" y="4315112"/>
            <a:ext cx="1948316" cy="141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36E322-C851-48D1-A970-D6EFF11577CF}"/>
              </a:ext>
            </a:extLst>
          </p:cNvPr>
          <p:cNvSpPr txBox="1"/>
          <p:nvPr/>
        </p:nvSpPr>
        <p:spPr>
          <a:xfrm>
            <a:off x="8729509" y="5718262"/>
            <a:ext cx="203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Space Weather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/>
                <a:ea typeface="+mn-ea"/>
                <a:cs typeface="Arial" panose="020B0604020202020204" pitchFamily="34" charset="0"/>
              </a:rPr>
              <a:t>In Situ Conditions</a:t>
            </a:r>
            <a:endParaRPr lang="en-US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E5A4F-E3C0-4AEB-B28A-F01067AB36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23" r="4062" b="12000"/>
          <a:stretch/>
        </p:blipFill>
        <p:spPr>
          <a:xfrm>
            <a:off x="3676955" y="2402552"/>
            <a:ext cx="2231935" cy="1450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730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90" y="427544"/>
            <a:ext cx="10229707" cy="5113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GOES-East (currently GOES-16)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09" y="938914"/>
            <a:ext cx="5609905" cy="530584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BAA62A-7F8E-4E26-8DC7-2D78DD70748A}"/>
              </a:ext>
            </a:extLst>
          </p:cNvPr>
          <p:cNvSpPr txBox="1">
            <a:spLocks/>
          </p:cNvSpPr>
          <p:nvPr/>
        </p:nvSpPr>
        <p:spPr bwMode="gray">
          <a:xfrm>
            <a:off x="240273" y="1336033"/>
            <a:ext cx="5722782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x-none" sz="16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lang="x-none" sz="16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in late 2016, operational as GOES-East since 18 December 2017</a:t>
            </a: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coverage of North and South America, the tropical and north Atlantic, and the east Pacific</a:t>
            </a: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ABI and GLM provide guidance to severe storm forecasters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6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90" y="427544"/>
            <a:ext cx="10229707" cy="5113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GOES-West (currently GOES-17)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BAA62A-7F8E-4E26-8DC7-2D78DD70748A}"/>
              </a:ext>
            </a:extLst>
          </p:cNvPr>
          <p:cNvSpPr txBox="1">
            <a:spLocks/>
          </p:cNvSpPr>
          <p:nvPr/>
        </p:nvSpPr>
        <p:spPr bwMode="gray">
          <a:xfrm>
            <a:off x="240273" y="1235759"/>
            <a:ext cx="5722782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x-none" sz="16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lang="x-none" sz="16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in March 2018, operational as GOES-West since 12 February 2019</a:t>
            </a: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coverage of North America, Alaska, Hawaii, and much of the Pacific Ocean</a:t>
            </a: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503635"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ABI has a problem with the cooling system, resulting in degraded and missing IR channels are certain times of the night; varies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seasonallyi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11" y="938914"/>
            <a:ext cx="5700221" cy="53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90" y="427544"/>
            <a:ext cx="10229707" cy="5113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GOES-16 </a:t>
            </a:r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– 1 min band 2 VIS imagery – Texas and Oklahoma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74" y="1045723"/>
            <a:ext cx="7068766" cy="53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17" y="939353"/>
            <a:ext cx="7289339" cy="5432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781" y="2352376"/>
            <a:ext cx="2226892" cy="523220"/>
          </a:xfrm>
          <a:prstGeom prst="rect">
            <a:avLst/>
          </a:prstGeom>
          <a:solidFill>
            <a:srgbClr val="FFCCCC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Loss of on-orbit spare;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Risk to GEO data continuity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568822" y="2875596"/>
            <a:ext cx="1138" cy="44123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9587A4C-1FDF-4CFB-B48F-BA7050802FFA}"/>
              </a:ext>
            </a:extLst>
          </p:cNvPr>
          <p:cNvSpPr txBox="1">
            <a:spLocks/>
          </p:cNvSpPr>
          <p:nvPr/>
        </p:nvSpPr>
        <p:spPr>
          <a:xfrm>
            <a:off x="982494" y="282736"/>
            <a:ext cx="10389140" cy="114300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/>
            <a:r>
              <a:rPr lang="en-US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Next Geo System, </a:t>
            </a:r>
            <a:r>
              <a:rPr lang="en-US" sz="3733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GEO-XO</a:t>
            </a:r>
            <a:r>
              <a:rPr lang="en-US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is Needed by 2032</a:t>
            </a:r>
          </a:p>
        </p:txBody>
      </p:sp>
    </p:spTree>
    <p:extLst>
      <p:ext uri="{BB962C8B-B14F-4D97-AF65-F5344CB8AC3E}">
        <p14:creationId xmlns:p14="http://schemas.microsoft.com/office/powerpoint/2010/main" val="372249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643" y="456726"/>
            <a:ext cx="10229707" cy="5113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Background: Emerging GEO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8" y="891896"/>
            <a:ext cx="11620501" cy="5644350"/>
          </a:xfrm>
        </p:spPr>
        <p:txBody>
          <a:bodyPr/>
          <a:lstStyle/>
          <a:p>
            <a:pPr marL="714375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Technology advancements, including NASA and international missions, provide opportunities to:</a:t>
            </a:r>
          </a:p>
          <a:p>
            <a:pPr marL="1171575" lvl="2" indent="-457200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Improve observations for weather forecasting 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628775" lvl="3" indent="-457200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Day/Night Imager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provides visible imagery at night for: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Tropical cyclone analysis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Detection of low clouds, fog, and smoke</a:t>
            </a:r>
          </a:p>
          <a:p>
            <a:pPr marL="1628775" lvl="3" indent="-457200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Hyperspectral IR Sounder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improves: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Numerical weather prediction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Local severe storm nowcasting</a:t>
            </a:r>
          </a:p>
          <a:p>
            <a:pPr marL="1171575" lvl="2" indent="-457200"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Extend observations to ocean and atmospheric monitoring</a:t>
            </a:r>
          </a:p>
          <a:p>
            <a:pPr marL="1628775" lvl="3" indent="-457200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Color Instrument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monitors: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coast/ocean features and ecosystem change  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Coastal/inland water quality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and anthropogenic hazards</a:t>
            </a:r>
          </a:p>
          <a:p>
            <a:pPr marL="1628775" lvl="3" indent="-457200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Atmospheric Composition Instrument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monitors: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quality </a:t>
            </a:r>
          </a:p>
          <a:p>
            <a:pPr marL="2085975" lvl="4" indent="-457200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Linkage between air quality, weather, and climate</a:t>
            </a:r>
          </a:p>
          <a:p>
            <a:pPr marL="2085975" lvl="4" indent="-457200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71575" lvl="2" indent="-457200"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2D6DB-3F71-44C8-A2D9-64898336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4111" y="3923312"/>
            <a:ext cx="2323249" cy="2398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CC0BB-E5DB-4777-9665-1B00820CF953}"/>
              </a:ext>
            </a:extLst>
          </p:cNvPr>
          <p:cNvSpPr txBox="1"/>
          <p:nvPr/>
        </p:nvSpPr>
        <p:spPr>
          <a:xfrm>
            <a:off x="7839873" y="4262476"/>
            <a:ext cx="144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TEMPO Atmospheric Composition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Instrument, 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95D184-3DBF-4E23-9722-13A7AD55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4019" y="1685558"/>
            <a:ext cx="2334130" cy="20229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279FC1-8E39-44E4-BA09-69A682978FC1}"/>
              </a:ext>
            </a:extLst>
          </p:cNvPr>
          <p:cNvSpPr txBox="1"/>
          <p:nvPr/>
        </p:nvSpPr>
        <p:spPr>
          <a:xfrm>
            <a:off x="7839873" y="2079074"/>
            <a:ext cx="16642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 </a:t>
            </a:r>
          </a:p>
          <a:p>
            <a:r>
              <a:rPr lang="en-US" sz="16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Meteosat</a:t>
            </a:r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sz="1600" b="1" i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Sounder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Mission, 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i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launch 2023</a:t>
            </a:r>
          </a:p>
        </p:txBody>
      </p:sp>
    </p:spTree>
    <p:extLst>
      <p:ext uri="{BB962C8B-B14F-4D97-AF65-F5344CB8AC3E}">
        <p14:creationId xmlns:p14="http://schemas.microsoft.com/office/powerpoint/2010/main" val="75770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324097-3E40-4548-8B00-AD43B2E71ECF}"/>
              </a:ext>
            </a:extLst>
          </p:cNvPr>
          <p:cNvSpPr/>
          <p:nvPr/>
        </p:nvSpPr>
        <p:spPr>
          <a:xfrm>
            <a:off x="0" y="8937"/>
            <a:ext cx="12192000" cy="68490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0C9E6B-9814-4540-9188-932565F7E92E}"/>
              </a:ext>
            </a:extLst>
          </p:cNvPr>
          <p:cNvSpPr txBox="1">
            <a:spLocks/>
          </p:cNvSpPr>
          <p:nvPr/>
        </p:nvSpPr>
        <p:spPr>
          <a:xfrm>
            <a:off x="1729990" y="178823"/>
            <a:ext cx="876564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 baseline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Possible GEO-XO Constellations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(Preliminary, pending program approval)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" y="1895832"/>
            <a:ext cx="6660232" cy="3318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02" y="2159368"/>
            <a:ext cx="4948798" cy="3054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41251"/>
            <a:ext cx="6728326" cy="362841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28326" y="1740723"/>
            <a:ext cx="5390102" cy="362841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12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14389</TotalTime>
  <Words>460</Words>
  <Application>Microsoft Office PowerPoint</Application>
  <PresentationFormat>Widescreen</PresentationFormat>
  <Paragraphs>71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Candara</vt:lpstr>
      <vt:lpstr>Arial</vt:lpstr>
      <vt:lpstr>Calibri</vt:lpstr>
      <vt:lpstr>Arial Narrow</vt:lpstr>
      <vt:lpstr>Office Theme</vt:lpstr>
      <vt:lpstr>PowerPoint Presentation</vt:lpstr>
      <vt:lpstr>PowerPoint Presentation</vt:lpstr>
      <vt:lpstr>Background: Current GOES-R Capabilities</vt:lpstr>
      <vt:lpstr>GOES-East (currently GOES-16)</vt:lpstr>
      <vt:lpstr>GOES-West (currently GOES-17)</vt:lpstr>
      <vt:lpstr>GOES-16 – 1 min band 2 VIS imagery – Texas and Oklahoma</vt:lpstr>
      <vt:lpstr>PowerPoint Presentation</vt:lpstr>
      <vt:lpstr>Background: Emerging GEO Applications</vt:lpstr>
      <vt:lpstr>PowerPoint Presentation</vt:lpstr>
      <vt:lpstr>Imager Phase A Study Baseline Requirements &amp; Options</vt:lpstr>
      <vt:lpstr>Planning has begun for NOAA’s next gen GEO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1</dc:title>
  <dc:creator>Sullivan, Pamela C. (GSFC-410.0)[NOAA]</dc:creator>
  <cp:lastModifiedBy>Lindsey, Daniel (GSFC-4100)[NOAA]</cp:lastModifiedBy>
  <cp:revision>290</cp:revision>
  <dcterms:modified xsi:type="dcterms:W3CDTF">2021-04-02T19:41:33Z</dcterms:modified>
</cp:coreProperties>
</file>