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82" r:id="rId4"/>
    <p:sldId id="259" r:id="rId5"/>
    <p:sldId id="261" r:id="rId6"/>
    <p:sldId id="276" r:id="rId7"/>
    <p:sldId id="277" r:id="rId8"/>
    <p:sldId id="270" r:id="rId9"/>
    <p:sldId id="271" r:id="rId10"/>
    <p:sldId id="267" r:id="rId11"/>
    <p:sldId id="272" r:id="rId12"/>
    <p:sldId id="273" r:id="rId13"/>
    <p:sldId id="274" r:id="rId14"/>
    <p:sldId id="262" r:id="rId15"/>
    <p:sldId id="280" r:id="rId16"/>
    <p:sldId id="278" r:id="rId17"/>
    <p:sldId id="265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1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FB60-7731-4DD2-85AA-87B68D2C0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E1589-03C6-4422-85CE-91FBAA4D0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4FA6-9FF0-4C8E-9D2E-C06C1AB5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3D5AF-2ADB-4CC2-B8DA-AAC51B1A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E4176-B8F6-4413-85EF-54282B66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2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AA799-0E7F-4822-A01F-B3DAB807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3F7DD-BC9F-4C15-867B-4F1065F4C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9590-9A2F-4CBF-9C32-C5013B6C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9040-95A1-4AA6-A60B-8355FDC8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19EF-605E-4B69-B9CB-BDA7B542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958CB-ECA3-49CB-9550-079980572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BC8E1-49EB-4155-8162-5DF277460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209D-DDB2-4541-B2BB-35F6DF33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CB817-D2D7-44CE-A49B-CB962C1E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BCC2B-9B79-4F86-86EA-2E29DEFE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9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2FC8-B79F-4200-863F-8D9AEBCB9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A917-0EF8-41C5-BCA0-F63C58A7D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6C819-0AC9-4F65-8601-C6833647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0C1EE-6FC6-4D9D-80B5-CE3FBFA7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20B58-2D91-4849-AFB4-D90755B8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7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C8F9-6199-40A1-8F45-48A75553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E1D2-886B-4685-BBD2-A5C2E908C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A33DD-6D45-4D33-B102-F8F4E959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A3D1A-5037-4125-B878-6FA83A8B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D13D9-4124-457B-B307-90118CC6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7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6C63-E8BD-4D28-8112-309004D4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7CD5C-9C97-489D-8F29-D6058661C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02CB2-BC80-4CF2-8CE0-7FFEC303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85DEB-4505-4E25-A6EC-42356BD6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E0E51-1EC8-42BD-B0F3-DCBBE9B1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A0350-3FB5-4DB6-A744-EDD25441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7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28F0-5F8F-4BF4-B048-5197CE74E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16106-81CF-4CDB-BF45-9E4DAAB42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B498-95F9-423E-8CA2-D38057D02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787F3-5B4D-4C92-9093-783ABE0DE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A3E26-1DBF-46E9-B9FD-5D97D7CCB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13DAB-7788-407A-B993-FF459D47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6C64F-49DD-4FC7-82D2-53205BF6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BA85D-AA42-4CD1-B58D-0AFBFA96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3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EB7A-364D-4B3F-8878-745003CE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2A096-833C-4E3B-B885-40FCED62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6C354-14C2-4084-A5CC-B08CFB21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76BA8-085C-4807-8E2F-FF30489C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9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13D992-8386-4551-AF1D-AB7A1A3E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A60FB-16F0-4F68-8D82-4FDE8134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2F5F3-B049-4090-B042-7CBAA871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CA55-A994-4383-9896-52AC975C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6340A-A721-406C-A3EE-E6A68C7F7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EE25A-13DD-46B3-9854-93F67364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E2806-98F9-4CA5-95A1-14095F8B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94F3D-EA88-4233-8848-4F62B76E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50E17-006E-4A85-9135-D4E0CB5E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E493-38BF-49F2-90BE-CB029CBB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89BC5-4C6E-48E0-8DBF-7D868529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9D135-6D71-4A1D-B6A3-4C49BEAA6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714F3-CD53-4FD6-8D57-32314218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E04CA-FA82-4632-9C30-0C39A98E5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3FD8E-FF5C-44CB-80A2-AA01E374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5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9BAEB-50C7-4D56-84F9-E16D7F47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EAD84-C5D0-405F-8560-BF26D90CE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81250-626E-469F-BA77-CE17CE574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8D2C-AF39-4EF4-AABD-A0BF78DC49FE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DF1AA-1454-40A0-BFFB-FF8579CA4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0A416-052B-4C8B-BBAB-8E7A22B5D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F94EC-A96A-43C7-86ED-6D11D7C8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9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CC78B74-4D19-BA4E-8B51-27E6FD3FE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30B5D5-AD2C-EC45-8EE8-53B7A9F56BC4}"/>
              </a:ext>
            </a:extLst>
          </p:cNvPr>
          <p:cNvSpPr txBox="1">
            <a:spLocks/>
          </p:cNvSpPr>
          <p:nvPr/>
        </p:nvSpPr>
        <p:spPr>
          <a:xfrm>
            <a:off x="163774" y="135775"/>
            <a:ext cx="11832608" cy="117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GOES-16 and ARM data for Driving Convective Parameterization Schemes and Improving Forecasting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95A3768-0943-1341-A8E2-5E9656837028}"/>
              </a:ext>
            </a:extLst>
          </p:cNvPr>
          <p:cNvSpPr txBox="1">
            <a:spLocks/>
          </p:cNvSpPr>
          <p:nvPr/>
        </p:nvSpPr>
        <p:spPr>
          <a:xfrm>
            <a:off x="3493827" y="2705154"/>
            <a:ext cx="8698153" cy="2180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solidFill>
                  <a:srgbClr val="C00000"/>
                </a:solidFill>
              </a:rPr>
              <a:t>David </a:t>
            </a:r>
            <a:r>
              <a:rPr lang="en-US" b="1" dirty="0" err="1">
                <a:solidFill>
                  <a:srgbClr val="C00000"/>
                </a:solidFill>
              </a:rPr>
              <a:t>Haliczer</a:t>
            </a:r>
            <a:r>
              <a:rPr lang="en-US" b="1" dirty="0">
                <a:solidFill>
                  <a:srgbClr val="C00000"/>
                </a:solidFill>
              </a:rPr>
              <a:t>,</a:t>
            </a:r>
            <a:r>
              <a:rPr lang="en-US" b="1" baseline="30000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John R. Mecikalski</a:t>
            </a:r>
            <a:endParaRPr lang="en-US" b="1" baseline="30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C00000"/>
                </a:solidFill>
              </a:rPr>
              <a:t>University of Alabama in Huntsville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C00000"/>
                </a:solidFill>
              </a:rPr>
              <a:t>Atmospheric and Earth Science Department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C00000"/>
                </a:solidFill>
              </a:rPr>
              <a:t>Huntsville, Alabama, USA</a:t>
            </a:r>
          </a:p>
          <a:p>
            <a:pPr algn="r"/>
            <a:endParaRPr lang="en-US" sz="2000" dirty="0">
              <a:solidFill>
                <a:srgbClr val="FF0000"/>
              </a:solidFill>
            </a:endParaRPr>
          </a:p>
          <a:p>
            <a:pPr algn="r"/>
            <a:endParaRPr lang="en-US" sz="2000" dirty="0">
              <a:solidFill>
                <a:srgbClr val="FFFFFF"/>
              </a:solidFill>
            </a:endParaRPr>
          </a:p>
          <a:p>
            <a:pPr algn="r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4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F9102867-ADFC-9748-8A4A-48E2B86E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" y="5106755"/>
            <a:ext cx="1628704" cy="16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uah.edu/images/administrative/communications/logo/png/UAH_primary.png">
            <a:extLst>
              <a:ext uri="{FF2B5EF4-FFF2-40B4-BE49-F238E27FC236}">
                <a16:creationId xmlns:a16="http://schemas.microsoft.com/office/drawing/2014/main" id="{21450B09-98DB-8240-A1CB-D5BEDA33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13" y="5424054"/>
            <a:ext cx="2262767" cy="12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CA36E3-F78C-3245-8AEF-F390D4BDAA1F}"/>
              </a:ext>
            </a:extLst>
          </p:cNvPr>
          <p:cNvSpPr txBox="1"/>
          <p:nvPr/>
        </p:nvSpPr>
        <p:spPr>
          <a:xfrm>
            <a:off x="3930803" y="5925275"/>
            <a:ext cx="435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2021 Convective Working Group Meeting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Virtual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8 April 2021</a:t>
            </a:r>
          </a:p>
        </p:txBody>
      </p:sp>
    </p:spTree>
    <p:extLst>
      <p:ext uri="{BB962C8B-B14F-4D97-AF65-F5344CB8AC3E}">
        <p14:creationId xmlns:p14="http://schemas.microsoft.com/office/powerpoint/2010/main" val="130304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82EE9-4EB3-A940-98F0-74A76A8C06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" y="1009934"/>
            <a:ext cx="6673755" cy="52011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11346A-0086-F94D-856E-84EA9B42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Reply on use of Time-space Exchangeability Concept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1A191-604E-024D-8BBD-3D797E1809CA}"/>
              </a:ext>
            </a:extLst>
          </p:cNvPr>
          <p:cNvSpPr txBox="1"/>
          <p:nvPr/>
        </p:nvSpPr>
        <p:spPr>
          <a:xfrm>
            <a:off x="6878469" y="709681"/>
            <a:ext cx="521344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Through the use of the Time-Space Exchangeability concept, cumulus clouds across a region, in similar thermodynamic environments, are </a:t>
            </a:r>
            <a:r>
              <a:rPr lang="en-US" sz="2200" b="1" dirty="0">
                <a:solidFill>
                  <a:srgbClr val="0070C0"/>
                </a:solidFill>
              </a:rPr>
              <a:t>mapped to produce vertical profiles of cloud properties</a:t>
            </a:r>
            <a:r>
              <a:rPr lang="en-US" sz="22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Growing/active cumulus clouds within ~100-150 km of the Southern Great Plains site are measure over times when ARM ground-based observations are collected.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vertical profiles are then compared to stationary ARM ground-based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this way, </a:t>
            </a:r>
            <a:r>
              <a:rPr lang="en-US" sz="2200" b="1" dirty="0">
                <a:solidFill>
                  <a:srgbClr val="0070C0"/>
                </a:solidFill>
              </a:rPr>
              <a:t>a 3D view of the convective cloud environment and cloud response to local conditions is made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796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VIIRS Moderate and Imager Bands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-1" y="4602504"/>
            <a:ext cx="12191999" cy="2153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VIIRS M15 (750-meter) 10.76 µm and I05 (375-meter) 11.45 µm brightness temperatures (K) over the SGP Domain 6 July 2018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Finer resolution depicts more detail in the cloud structures in convective clouds versus the 750-meter M15 bands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Both datasets are used for retrieving the </a:t>
            </a:r>
            <a:r>
              <a:rPr lang="en-US" sz="2400" b="1" dirty="0">
                <a:solidFill>
                  <a:srgbClr val="0070C0"/>
                </a:solidFill>
              </a:rPr>
              <a:t>cloud base temperature </a:t>
            </a:r>
            <a:r>
              <a:rPr lang="en-US" sz="2400" dirty="0"/>
              <a:t>(Zhu et al. 2014)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16D20A8-48A6-4274-B217-42E4A04F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8" y="578838"/>
            <a:ext cx="5169159" cy="4023663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F9C9C3A-BDB1-46ED-883F-BC16C456E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75" y="578839"/>
            <a:ext cx="5547329" cy="40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7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VIIRS Imager Band Solar Reflectance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-1" y="4602503"/>
            <a:ext cx="12191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VIIRS I01 (375-meter) 0.64 µm and VIIRS I04 (375-meter) 3.74 µm reflectance over the SGP domain 6 July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retrieve </a:t>
            </a:r>
            <a:r>
              <a:rPr lang="en-US" sz="2000" b="1" dirty="0">
                <a:solidFill>
                  <a:srgbClr val="0070C0"/>
                </a:solidFill>
              </a:rPr>
              <a:t>solar reflectance</a:t>
            </a:r>
            <a:r>
              <a:rPr lang="en-US" sz="2000" dirty="0"/>
              <a:t> values and verify cumulus cloud presence from the 3.74 µm channel:</a:t>
            </a: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1. Converted radiance to brightness temperature (T</a:t>
            </a:r>
            <a:r>
              <a:rPr lang="en-US" baseline="-25000" dirty="0"/>
              <a:t>B</a:t>
            </a:r>
            <a:r>
              <a:rPr lang="en-US" dirty="0"/>
              <a:t>); Used Python package </a:t>
            </a:r>
            <a:r>
              <a:rPr lang="en-US" dirty="0" err="1"/>
              <a:t>Pyspectral</a:t>
            </a:r>
            <a:r>
              <a:rPr lang="en-US" dirty="0"/>
              <a:t> to convert T</a:t>
            </a:r>
            <a:r>
              <a:rPr lang="en-US" baseline="-25000" dirty="0"/>
              <a:t>B</a:t>
            </a:r>
            <a:r>
              <a:rPr lang="en-US" dirty="0"/>
              <a:t> to reflectance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VIIRS 3.74 µm channel is also used to retrieve cloud effective radius since water absorbs more strongly at this wavelength versus others in the solar atmospheric window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C9C3A-BDB1-46ED-883F-BC16C456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578840"/>
            <a:ext cx="5383620" cy="4023663"/>
          </a:xfrm>
          <a:prstGeom prst="rect">
            <a:avLst/>
          </a:prstGeom>
        </p:spPr>
      </p:pic>
      <p:pic>
        <p:nvPicPr>
          <p:cNvPr id="4" name="Picture 3" descr="A picture containing text, tree, night sky&#10;&#10;Description automatically generated">
            <a:extLst>
              <a:ext uri="{FF2B5EF4-FFF2-40B4-BE49-F238E27FC236}">
                <a16:creationId xmlns:a16="http://schemas.microsoft.com/office/drawing/2014/main" id="{FEFD26D6-C9BA-4301-9026-040871289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7" y="578839"/>
            <a:ext cx="5402244" cy="40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VIIRS Imager/GOES-16 “window” Channels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1" y="4900928"/>
            <a:ext cx="12191999" cy="1957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VIIRS 11.45 µm (375-meter) and GOES-16 10.35 </a:t>
            </a:r>
            <a:r>
              <a:rPr lang="el-GR" sz="2000" dirty="0"/>
              <a:t>μ</a:t>
            </a:r>
            <a:r>
              <a:rPr lang="en-US" sz="2000" dirty="0"/>
              <a:t>m (2 km) cloud top heights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Temperatures from both instrument channels were mapped to the temperature profile from the Raman Lidar at the closest time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VIIRS captures more detail versus the courser 2 km GOES-16 IR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to retrieve </a:t>
            </a:r>
            <a:r>
              <a:rPr lang="en-US" sz="2000" b="1" dirty="0">
                <a:solidFill>
                  <a:srgbClr val="0070C0"/>
                </a:solidFill>
              </a:rPr>
              <a:t>cloud top heights </a:t>
            </a:r>
            <a:r>
              <a:rPr lang="en-US" sz="2000" dirty="0"/>
              <a:t>to calculate the cloud depth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D20A8-48A6-4274-B217-42E4A04F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05" y="655845"/>
            <a:ext cx="5567811" cy="4168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9C9C3A-BDB1-46ED-883F-BC16C456E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7359" y="655844"/>
            <a:ext cx="5587246" cy="41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4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40"/>
            <a:ext cx="12192000" cy="6279160"/>
          </a:xfrm>
        </p:spPr>
        <p:txBody>
          <a:bodyPr>
            <a:normAutofit/>
          </a:bodyPr>
          <a:lstStyle/>
          <a:p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0D185-6DC2-452B-B985-2A4754FD9E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950"/>
            <a:ext cx="6752386" cy="61378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41E52-9264-476D-A4F9-5D3CFF2F7D56}"/>
              </a:ext>
            </a:extLst>
          </p:cNvPr>
          <p:cNvSpPr txBox="1"/>
          <p:nvPr/>
        </p:nvSpPr>
        <p:spPr>
          <a:xfrm>
            <a:off x="6752386" y="662730"/>
            <a:ext cx="518439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Temperature-height profiles collected from growing convective clouds over/near SGP site on 6 July 2018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Form a moist-adiabatic profile for the clouds observed from satellite using GOES-16 cloud-top cooling rates.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By mapping averages of AERI and Raman Lidar, a close agreement to GOES-16 from 4.5 km upward is seen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a dry-adiabatic lapse rate from the highest temperature observed to form low-level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E60E-C88E-B945-BF83-1D37214C060C}"/>
              </a:ext>
            </a:extLst>
          </p:cNvPr>
          <p:cNvSpPr txBox="1"/>
          <p:nvPr/>
        </p:nvSpPr>
        <p:spPr>
          <a:xfrm>
            <a:off x="2115404" y="662730"/>
            <a:ext cx="169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50DE"/>
                </a:solidFill>
              </a:rPr>
              <a:t>Mean GOES-16 cloud-top cooling rates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74298A-8EA4-0145-9CF7-6B1265FC2FD0}"/>
              </a:ext>
            </a:extLst>
          </p:cNvPr>
          <p:cNvCxnSpPr>
            <a:cxnSpLocks/>
          </p:cNvCxnSpPr>
          <p:nvPr/>
        </p:nvCxnSpPr>
        <p:spPr>
          <a:xfrm flipH="1">
            <a:off x="2715904" y="1241946"/>
            <a:ext cx="136478" cy="873457"/>
          </a:xfrm>
          <a:prstGeom prst="line">
            <a:avLst/>
          </a:prstGeom>
          <a:ln w="25400">
            <a:solidFill>
              <a:srgbClr val="1350D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352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40"/>
            <a:ext cx="12192000" cy="6279160"/>
          </a:xfrm>
        </p:spPr>
        <p:txBody>
          <a:bodyPr>
            <a:normAutofit/>
          </a:bodyPr>
          <a:lstStyle/>
          <a:p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2307D-5C49-4B2D-854E-A4B9A5F8C2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320" y="578840"/>
            <a:ext cx="10655360" cy="42295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D1F22D-F05E-4942-8C95-F87A64BC5EDA}"/>
              </a:ext>
            </a:extLst>
          </p:cNvPr>
          <p:cNvSpPr txBox="1"/>
          <p:nvPr/>
        </p:nvSpPr>
        <p:spPr>
          <a:xfrm>
            <a:off x="145654" y="5076674"/>
            <a:ext cx="11755194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GOES-16 data from nearest grid point in Lamont,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Correlations with the Ka-band Zenith Radar (KAZR) reflectivity and linear-depolarization ratio (LDR) to assess cloud glaciation, which are compared to the GOES-16 8.4–10.35 µm channel difference, </a:t>
            </a:r>
            <a:r>
              <a:rPr lang="en-US" sz="2400" b="1" dirty="0">
                <a:solidFill>
                  <a:srgbClr val="0070C0"/>
                </a:solidFill>
              </a:rPr>
              <a:t>to verify clouds depth and phase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44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Initial WRF Model Simulation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0" y="4758571"/>
            <a:ext cx="12191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12 km resolution WRF simulation on </a:t>
            </a:r>
            <a:r>
              <a:rPr lang="en-US" sz="2000" b="1" dirty="0"/>
              <a:t>left</a:t>
            </a:r>
            <a:r>
              <a:rPr lang="en-US" sz="2000" dirty="0"/>
              <a:t> (2300 UTC 6 July 2018) with 2300 UTC 6 July 2018 radar on </a:t>
            </a:r>
            <a:r>
              <a:rPr lang="en-US" sz="2000" b="1" dirty="0"/>
              <a:t>right</a:t>
            </a:r>
            <a:r>
              <a:rPr lang="en-US" sz="2000" dirty="0"/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WRF model never initiated convection despite the </a:t>
            </a:r>
            <a:r>
              <a:rPr lang="en-US" sz="2000" dirty="0" err="1"/>
              <a:t>Kain</a:t>
            </a:r>
            <a:r>
              <a:rPr lang="en-US" sz="2000" dirty="0"/>
              <a:t>-Fritsch parameterization being ‘on’ for this domain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Investigating into why the convective was never triggered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Assimilating/using parameters formed from observations derived from both satellite and ground instruments to update the </a:t>
            </a:r>
            <a:r>
              <a:rPr lang="en-US" sz="2000" dirty="0" err="1"/>
              <a:t>Kain</a:t>
            </a:r>
            <a:r>
              <a:rPr lang="en-US" sz="2000" dirty="0"/>
              <a:t>-Fritsch scheme, effectively nudging the model simulation towards reality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C9C3A-BDB1-46ED-883F-BC16C456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290" y="602241"/>
            <a:ext cx="4497035" cy="397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FD26D6-C9BA-4301-9026-040871289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77" y="602241"/>
            <a:ext cx="5402244" cy="3976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674E8C-1ADC-7746-AE74-62E69850E743}"/>
              </a:ext>
            </a:extLst>
          </p:cNvPr>
          <p:cNvSpPr/>
          <p:nvPr/>
        </p:nvSpPr>
        <p:spPr>
          <a:xfrm>
            <a:off x="1433015" y="2251881"/>
            <a:ext cx="1869743" cy="18151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Ongoing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40"/>
            <a:ext cx="12192000" cy="62791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effectLst/>
              </a:rPr>
              <a:t>“</a:t>
            </a:r>
            <a:r>
              <a:rPr lang="en-US" sz="2600" dirty="0">
                <a:effectLst/>
              </a:rPr>
              <a:t>Assimilate” or “nudge” observation-derived trigger function parameters </a:t>
            </a:r>
            <a:r>
              <a:rPr lang="en-US" sz="2600" dirty="0"/>
              <a:t>into the </a:t>
            </a:r>
            <a:r>
              <a:rPr lang="en-US" sz="2600" dirty="0" err="1"/>
              <a:t>Kain</a:t>
            </a:r>
            <a:r>
              <a:rPr lang="en-US" sz="2600" dirty="0"/>
              <a:t>-Fritsch scheme to assess how bad or how good the changes will be on the convective </a:t>
            </a:r>
            <a:r>
              <a:rPr lang="en-US" sz="2600"/>
              <a:t>storm forecast</a:t>
            </a:r>
            <a:r>
              <a:rPr lang="en-US" sz="2600">
                <a:sym typeface="Wingdings" pitchFamily="2" charset="2"/>
              </a:rPr>
              <a:t>.</a:t>
            </a:r>
            <a:endParaRPr lang="en-US" sz="2600" dirty="0"/>
          </a:p>
          <a:p>
            <a:pPr>
              <a:spcAft>
                <a:spcPts val="1200"/>
              </a:spcAft>
            </a:pPr>
            <a:r>
              <a:rPr lang="en-US" sz="2600" dirty="0">
                <a:effectLst/>
              </a:rPr>
              <a:t>Run multiple convective storm days to assess which tunable parameters made the biggest difference in the convective storm forecasts.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effectLst/>
              </a:rPr>
              <a:t>This work may create opportunities for forecast improvement within di</a:t>
            </a:r>
            <a:r>
              <a:rPr lang="en-US" sz="2600" dirty="0"/>
              <a:t>fferent convective schemes such as the Betts-Miller-</a:t>
            </a:r>
            <a:r>
              <a:rPr lang="en-US" sz="2600" dirty="0" err="1"/>
              <a:t>Janjić</a:t>
            </a:r>
            <a:r>
              <a:rPr lang="en-US" sz="2600" dirty="0"/>
              <a:t> (BMJ) and </a:t>
            </a:r>
            <a:r>
              <a:rPr lang="en-US" sz="2600" dirty="0" err="1"/>
              <a:t>Tiedtke</a:t>
            </a:r>
            <a:r>
              <a:rPr lang="en-US" sz="26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effectLst/>
              </a:rPr>
              <a:t>Research may also be used in Global Climate Models to create improved parameterizations across the world in terms of clouds, stability, radiation, etc.</a:t>
            </a:r>
          </a:p>
        </p:txBody>
      </p:sp>
    </p:spTree>
    <p:extLst>
      <p:ext uri="{BB962C8B-B14F-4D97-AF65-F5344CB8AC3E}">
        <p14:creationId xmlns:p14="http://schemas.microsoft.com/office/powerpoint/2010/main" val="1570444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40"/>
            <a:ext cx="12192000" cy="62791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Kain J.S., Fritsch J.M. (1993) Convective Parameterization for Mesoscale Models: The Kain-Fritsch Scheme. In: Emanuel K.A., Raymond D.J. (eds) The Representation of Cumulus Convection in Numerical Models. Meteorological Monographs. American Meteorological Society, Boston, MA. https://doi.org/10.1007/978-1-935704-13-3_16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Kain, J. S. (2004). The Kain–Fritsch Convective Parameterization: An Update, </a:t>
            </a:r>
            <a:r>
              <a:rPr lang="en-US" sz="2400" i="1" dirty="0"/>
              <a:t>Journal of Applied Meteorology</a:t>
            </a:r>
            <a:r>
              <a:rPr lang="en-US" sz="2400" dirty="0"/>
              <a:t>, </a:t>
            </a:r>
            <a:r>
              <a:rPr lang="en-US" sz="2400" i="1" dirty="0"/>
              <a:t>43</a:t>
            </a:r>
            <a:r>
              <a:rPr lang="en-US" sz="2400" dirty="0"/>
              <a:t>(1), 170-181. Retrieved Apr 5, 2021, from https://journals.ametsoc.org/view/journals/apme/43/1/1520-0450_2004_043_0170_tkcpau_2.0.co_2.xml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Zheng, Y., Rosenfeld, D., &amp; Li, Z. (2015). Satellite Inference of Thermals and Cloud-Base Updraft Speeds Based on Retrieved Surface and Cloud-Base Temperatures, </a:t>
            </a:r>
            <a:r>
              <a:rPr lang="en-US" sz="2400" i="1" dirty="0"/>
              <a:t>Journal of the Atmospheric Sciences</a:t>
            </a:r>
            <a:r>
              <a:rPr lang="en-US" sz="2400" dirty="0"/>
              <a:t>, </a:t>
            </a:r>
            <a:r>
              <a:rPr lang="en-US" sz="2400" i="1" dirty="0"/>
              <a:t>72</a:t>
            </a:r>
            <a:r>
              <a:rPr lang="en-US" sz="2400" dirty="0"/>
              <a:t>(6), 2411-2428. Retrieved Apr 5, 2021, from https://journals.ametsoc.org/view/journals/atsc/72/6/jas-d-14-0283.1.xml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Zhu, Y., D. Rosenfeld, X. Yu, G. Liu, J. Dai, and X. Xu (2014), Satellite retrieval of convective cloud base temperature based on the NPP/VIIRS Imager, </a:t>
            </a:r>
            <a:r>
              <a:rPr lang="en-US" sz="2400" dirty="0" err="1"/>
              <a:t>Geophys</a:t>
            </a:r>
            <a:r>
              <a:rPr lang="en-US" sz="2400" dirty="0"/>
              <a:t>. Res. Lett., 41, 1308–1313, doi:10.1002/2013GL058970.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401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8176"/>
            <a:ext cx="12192000" cy="54698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/>
              <a:t>One of the most challenging aspects of NWP modeling is to initiate convective storms at the correct time a location. Convective schemes initiate convective precipitation in low-resolution models, which subsequently affects vertical stability, precipitation and cloudiness, which further influences radiation.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/>
              <a:t> Mass-Flux Schemes</a:t>
            </a:r>
            <a:r>
              <a:rPr lang="en-US" sz="26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Key ingredients for the development of convection (instability, moisture and a lifting mechanism)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Preferential to adjustment schemes as these calculate updrafts and downdrafts (Yoshimura 2015;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Kain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2003)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/>
              <a:t> Convective Adjustment Schemes</a:t>
            </a:r>
            <a:r>
              <a:rPr lang="en-US" sz="26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Assumes that the atmospheric instability that is built up in a model will all be used for the development of convection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After convection, model re-adjusts and removes convective instability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/>
              <a:t>Within convective parameterizations there are Trigger Functions</a:t>
            </a:r>
            <a:r>
              <a:rPr lang="en-US" sz="26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Important for the correct simulation of convective storms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Physical basis of trigger functions is that convectively unstable air under certain conditions can result in the formation of convection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5872F-2090-0549-9CB9-4DC4C137100A}"/>
              </a:ext>
            </a:extLst>
          </p:cNvPr>
          <p:cNvSpPr txBox="1"/>
          <p:nvPr/>
        </p:nvSpPr>
        <p:spPr>
          <a:xfrm>
            <a:off x="172871" y="93154"/>
            <a:ext cx="1184625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Project Goal</a:t>
            </a:r>
            <a:r>
              <a:rPr lang="en-US" sz="2400" dirty="0"/>
              <a:t>: </a:t>
            </a:r>
            <a:r>
              <a:rPr lang="en-US" sz="2400" b="1" dirty="0"/>
              <a:t>To derive parameters from a combination of GOES-16 and ARM data to drive convective parameterization schemes within regional numerical weather prediction models, toward initiating convective storms at the correct time and location.</a:t>
            </a:r>
          </a:p>
        </p:txBody>
      </p:sp>
    </p:spTree>
    <p:extLst>
      <p:ext uri="{BB962C8B-B14F-4D97-AF65-F5344CB8AC3E}">
        <p14:creationId xmlns:p14="http://schemas.microsoft.com/office/powerpoint/2010/main" val="221517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Study Motivation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0" y="4758571"/>
            <a:ext cx="12191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12 km resolution WRF simulation on </a:t>
            </a:r>
            <a:r>
              <a:rPr lang="en-US" sz="2000" b="1" dirty="0"/>
              <a:t>left</a:t>
            </a:r>
            <a:r>
              <a:rPr lang="en-US" sz="2000" dirty="0"/>
              <a:t> (2300 UTC 6 July 2018) with 2300 UTC 6 July 2018 radar on </a:t>
            </a:r>
            <a:r>
              <a:rPr lang="en-US" sz="2000" b="1" dirty="0"/>
              <a:t>right</a:t>
            </a:r>
            <a:r>
              <a:rPr lang="en-US" sz="2000" dirty="0"/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WRF model never initiated convection despite the </a:t>
            </a:r>
            <a:r>
              <a:rPr lang="en-US" sz="2000" dirty="0" err="1"/>
              <a:t>Kain</a:t>
            </a:r>
            <a:r>
              <a:rPr lang="en-US" sz="2000" dirty="0"/>
              <a:t>-Fritsch parameterization being ‘on’ for this domain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Investigating into why the convective was never triggered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Assimilating/using parameters formed from observations derived from both satellite and ground instruments to update the </a:t>
            </a:r>
            <a:r>
              <a:rPr lang="en-US" sz="2000" dirty="0" err="1"/>
              <a:t>Kain</a:t>
            </a:r>
            <a:r>
              <a:rPr lang="en-US" sz="2000" dirty="0"/>
              <a:t>-Fritsch scheme, effectively nudging the model simulation towards reality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C9C3A-BDB1-46ED-883F-BC16C456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290" y="602241"/>
            <a:ext cx="4497035" cy="397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FD26D6-C9BA-4301-9026-040871289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77" y="602241"/>
            <a:ext cx="5402244" cy="3976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674E8C-1ADC-7746-AE74-62E69850E743}"/>
              </a:ext>
            </a:extLst>
          </p:cNvPr>
          <p:cNvSpPr/>
          <p:nvPr/>
        </p:nvSpPr>
        <p:spPr>
          <a:xfrm>
            <a:off x="1433015" y="2251881"/>
            <a:ext cx="1869743" cy="18151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3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Background: Convective Schemes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40"/>
            <a:ext cx="12192000" cy="61495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focus of this study will be on the </a:t>
            </a:r>
            <a:r>
              <a:rPr lang="en-US" sz="2400" dirty="0" err="1">
                <a:solidFill>
                  <a:srgbClr val="0070C0"/>
                </a:solidFill>
              </a:rPr>
              <a:t>Kain</a:t>
            </a:r>
            <a:r>
              <a:rPr lang="en-US" sz="2400" dirty="0">
                <a:solidFill>
                  <a:srgbClr val="0070C0"/>
                </a:solidFill>
              </a:rPr>
              <a:t>-Fritsch Convective Parameterization Scheme </a:t>
            </a:r>
            <a:r>
              <a:rPr lang="en-US" sz="2400" dirty="0"/>
              <a:t>(a mass-flux scheme; </a:t>
            </a:r>
            <a:r>
              <a:rPr lang="en-US" sz="2400" dirty="0" err="1"/>
              <a:t>Kain</a:t>
            </a:r>
            <a:r>
              <a:rPr lang="en-US" sz="2400"/>
              <a:t> 2004)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 err="1"/>
              <a:t>Kain</a:t>
            </a:r>
            <a:r>
              <a:rPr lang="en-US" sz="2400" dirty="0"/>
              <a:t>-Fritsch scheme has been widely use in low-resolution (10 km or low) numerical weather prediction (NWP) models since the 1990s.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Within the </a:t>
            </a:r>
            <a:r>
              <a:rPr lang="en-US" sz="2400" dirty="0" err="1"/>
              <a:t>Kain</a:t>
            </a:r>
            <a:r>
              <a:rPr lang="en-US" sz="2400" dirty="0"/>
              <a:t>-Fritsch scheme, there is a so-called “</a:t>
            </a:r>
            <a:r>
              <a:rPr lang="en-US" sz="2400" dirty="0">
                <a:solidFill>
                  <a:srgbClr val="0070C0"/>
                </a:solidFill>
              </a:rPr>
              <a:t>trigger function</a:t>
            </a:r>
            <a:r>
              <a:rPr lang="en-US" sz="2400" dirty="0"/>
              <a:t>” that initiates vertical motion at grid cells </a:t>
            </a:r>
            <a:r>
              <a:rPr lang="en-US" sz="2400" dirty="0">
                <a:solidFill>
                  <a:srgbClr val="0070C0"/>
                </a:solidFill>
              </a:rPr>
              <a:t>where sufficient instability and a lack of convective inhibition exists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For convection to trigger and grow to convective storm scales, there must also be sufficient low-level moisture.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At times, the convection is not triggered, or is triggered within a NWP model at the wrong time or place when compared to nature.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project idea is to </a:t>
            </a:r>
            <a:r>
              <a:rPr lang="en-US" sz="2400" dirty="0">
                <a:solidFill>
                  <a:srgbClr val="0070C0"/>
                </a:solidFill>
              </a:rPr>
              <a:t>use a combination of GOES-16 and Visible Infrared Imaging Radiometer Suite (VIIRS) satellite derived fields, in combination with ground-based observations, to map actively-growing cumulus clouds, and tune/update NWP trigger functions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Ground-based observations are collected and used to map cumulus at the Atmospheric Radiation Program (ARM) Southern Great Plains site when the convective storms occurred.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1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140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ARM Southern Great Plain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0194-EFCA-45C5-879E-96AADC0D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8840"/>
            <a:ext cx="12192000" cy="6279160"/>
          </a:xfrm>
        </p:spPr>
        <p:txBody>
          <a:bodyPr>
            <a:normAutofit/>
          </a:bodyPr>
          <a:lstStyle/>
          <a:p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1026" name="Picture 2" descr="New Ceilometer | In April, a new ceilometer was deployed ...">
            <a:extLst>
              <a:ext uri="{FF2B5EF4-FFF2-40B4-BE49-F238E27FC236}">
                <a16:creationId xmlns:a16="http://schemas.microsoft.com/office/drawing/2014/main" id="{7A4BE21E-5372-4027-A729-5A3063B7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55" y="66315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EA3DE5-479C-4910-8852-3F82DB5F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939" y="663158"/>
            <a:ext cx="302003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2D9D319-457A-4E08-82A5-85BD32FD0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54" y="4220101"/>
            <a:ext cx="3616664" cy="247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54EEE-CB50-40E0-A39E-F4157591A1B8}"/>
              </a:ext>
            </a:extLst>
          </p:cNvPr>
          <p:cNvSpPr txBox="1"/>
          <p:nvPr/>
        </p:nvSpPr>
        <p:spPr>
          <a:xfrm>
            <a:off x="54820" y="4560958"/>
            <a:ext cx="4058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Southern Great Plains (SGP) Lamont, OK 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B5169-B658-4156-97EF-F6DEAB8F0571}"/>
              </a:ext>
            </a:extLst>
          </p:cNvPr>
          <p:cNvSpPr txBox="1"/>
          <p:nvPr/>
        </p:nvSpPr>
        <p:spPr>
          <a:xfrm>
            <a:off x="4613954" y="289925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Ceilometer which detects cloud base heights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BBD09-D070-44B6-8B47-84DA10FEA74B}"/>
              </a:ext>
            </a:extLst>
          </p:cNvPr>
          <p:cNvSpPr txBox="1"/>
          <p:nvPr/>
        </p:nvSpPr>
        <p:spPr>
          <a:xfrm>
            <a:off x="8591939" y="2888433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Raman Lidar provides time and height measurements of cloud optical properties such as temperature and water-vapor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1BD1D-9FDB-4936-B039-A087F202602A}"/>
              </a:ext>
            </a:extLst>
          </p:cNvPr>
          <p:cNvSpPr txBox="1"/>
          <p:nvPr/>
        </p:nvSpPr>
        <p:spPr>
          <a:xfrm>
            <a:off x="8477287" y="4734717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Atmospheric Emitted Radiance Interferometer (AERI) measures downwelling IR radiance and obtains vertical profiles such as temperature and water vapor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00EE1-9757-CD4A-808B-C1346E7FB2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8" y="673893"/>
            <a:ext cx="4230577" cy="38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9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71F99B0-9981-4F4D-9C7F-2D9D5BAAD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78840"/>
                <a:ext cx="12192000" cy="6176802"/>
              </a:xfrm>
            </p:spPr>
            <p:txBody>
              <a:bodyPr>
                <a:noAutofit/>
              </a:bodyPr>
              <a:lstStyle/>
              <a:p>
                <a:pPr marL="350838" indent="-35083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>
                    <a:effectLst/>
                  </a:rPr>
                  <a:t>Identify an </a:t>
                </a:r>
                <a:r>
                  <a:rPr lang="en-US" sz="2400" b="1" u="sng" dirty="0">
                    <a:effectLst/>
                  </a:rPr>
                  <a:t>updraft source layer</a:t>
                </a:r>
                <a:r>
                  <a:rPr lang="en-US" sz="2400" b="1" dirty="0">
                    <a:effectLst/>
                  </a:rPr>
                  <a:t> by mixing the vertically adjacent grid cells </a:t>
                </a:r>
                <a:r>
                  <a:rPr lang="en-US" sz="2400" b="1" dirty="0"/>
                  <a:t>to a depth of at least 60 </a:t>
                </a:r>
                <a:r>
                  <a:rPr lang="en-US" sz="2400" b="1" dirty="0" err="1"/>
                  <a:t>hPa</a:t>
                </a:r>
                <a:endParaRPr lang="en-US" sz="2400" b="1" dirty="0">
                  <a:effectLst/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A temperature perturbation dependent on the </a:t>
                </a:r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</a:rPr>
                  <a:t>grid-mean vertical velocity 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at the LCL is calculated:</a:t>
                </a:r>
                <a:endParaRPr lang="en-US" sz="1800" dirty="0"/>
              </a:p>
              <a:p>
                <a:pPr marL="457200" lvl="1" indent="0" algn="ctr">
                  <a:spcBef>
                    <a:spcPts val="0"/>
                  </a:spcBef>
                  <a:buNone/>
                </a:pP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effectLst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1800" dirty="0">
                  <a:solidFill>
                    <a:schemeClr val="accent1">
                      <a:lumMod val="75000"/>
                    </a:schemeClr>
                  </a:solidFill>
                  <a:effectLst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en-US" sz="1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 = constant, </a:t>
                </a:r>
                <a:r>
                  <a:rPr lang="en-US" sz="1800" i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800" i="1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1800" i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= grid-mean vertical velocity (cm/s), and 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c(z)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 = threshold vertical velocity (Zheng et al. 2015)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US" sz="1800" dirty="0"/>
                  <a:t>    </a:t>
                </a:r>
                <a:endParaRPr lang="en-US" sz="1800" dirty="0">
                  <a:effectLst/>
                </a:endParaRPr>
              </a:p>
              <a:p>
                <a:pPr marL="914400" lvl="2" indent="0" algn="ctr">
                  <a:spcBef>
                    <a:spcPts val="0"/>
                  </a:spcBef>
                  <a:buNone/>
                </a:pP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b="1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n-US" sz="1800" b="1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𝑳𝑪𝑳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2000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</m:t>
                            </m:r>
                            <m: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sSub>
                              <m:sSubPr>
                                <m:ctrlPr>
                                  <a:rPr lang="en-US" sz="18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18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US" sz="18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𝑳𝑪𝑳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2000</m:t>
                            </m:r>
                          </m:e>
                          <m:e>
                            <m: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  </m:t>
                            </m:r>
                            <m:sSub>
                              <m:sSubPr>
                                <m:ctrlPr>
                                  <a:rPr lang="en-US" sz="1800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𝐙</m:t>
                                </m:r>
                              </m:e>
                              <m:sub>
                                <m:r>
                                  <a:rPr lang="en-US" sz="1800" b="1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𝐋𝐂𝐋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2000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>
                  <a:effectLst/>
                </a:endParaRPr>
              </a:p>
              <a:p>
                <a:pPr marL="457200" lvl="1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If the temperature and perturbation are greater than the environmental temperature, the layer becomes a candidate for the source layer of deep convection; if it is less than the environmental temperature, then the procedure is repeated by moving up one model layer</a:t>
                </a:r>
              </a:p>
              <a:p>
                <a:pPr marL="296863" indent="-296863">
                  <a:lnSpc>
                    <a:spcPct val="120000"/>
                  </a:lnSpc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400" b="1" dirty="0"/>
                  <a:t>The </a:t>
                </a:r>
                <a:r>
                  <a:rPr lang="en-US" sz="2400" b="1" u="sng" dirty="0"/>
                  <a:t>minimum cloud level</a:t>
                </a:r>
                <a:r>
                  <a:rPr lang="en-US" sz="2400" b="1" dirty="0"/>
                  <a:t> is specified according to the Lifted Condensation Level (LCL)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1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Cloud</m:t>
                      </m:r>
                      <m:r>
                        <a:rPr lang="en-US" sz="1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Depth</m:t>
                      </m:r>
                      <m:r>
                        <a:rPr lang="en-US" sz="18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4000                                                    </m:t>
                              </m:r>
                              <m:r>
                                <a:rPr lang="en-US" sz="18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𝑳𝑪𝑳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&gt;20°</m:t>
                              </m:r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2000                                                        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𝑳𝑪𝑳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&lt;0°</m:t>
                              </m:r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2000+100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𝑳𝑪𝑳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0°</m:t>
                              </m:r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≤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𝑳𝑪𝑳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≤20°</m:t>
                              </m:r>
                              <m:r>
                                <a:rPr lang="en-US" sz="1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96863" indent="-296863">
                  <a:lnSpc>
                    <a:spcPct val="100000"/>
                  </a:lnSpc>
                  <a:spcBef>
                    <a:spcPts val="1200"/>
                  </a:spcBef>
                  <a:buFont typeface="+mj-lt"/>
                  <a:buAutoNum type="arabicPeriod" startAt="3"/>
                </a:pPr>
                <a:r>
                  <a:rPr lang="en-US" sz="2400" b="1" u="sng" dirty="0"/>
                  <a:t>LCL heights and temperatures</a:t>
                </a:r>
                <a:r>
                  <a:rPr lang="en-US" sz="2400" b="1" dirty="0"/>
                  <a:t> are calculated from ground and satellite sensing instruments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71F99B0-9981-4F4D-9C7F-2D9D5BAAD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78840"/>
                <a:ext cx="12192000" cy="6176802"/>
              </a:xfrm>
              <a:blipFill>
                <a:blip r:embed="rId2"/>
                <a:stretch>
                  <a:fillRect l="-729" t="-1027" r="-729" b="-35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D3A3D5C1-291B-DD4E-94EB-A7D851F6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Kain-Fritsch Scheme (Kain and Fritsch 1993)</a:t>
            </a:r>
          </a:p>
        </p:txBody>
      </p:sp>
    </p:spTree>
    <p:extLst>
      <p:ext uri="{BB962C8B-B14F-4D97-AF65-F5344CB8AC3E}">
        <p14:creationId xmlns:p14="http://schemas.microsoft.com/office/powerpoint/2010/main" val="306063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F36542-F444-8049-9046-D5116078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5" y="0"/>
            <a:ext cx="1029241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AAC6F-6796-D04A-B435-5970CD92C85D}"/>
              </a:ext>
            </a:extLst>
          </p:cNvPr>
          <p:cNvSpPr txBox="1"/>
          <p:nvPr/>
        </p:nvSpPr>
        <p:spPr>
          <a:xfrm>
            <a:off x="3302756" y="5650174"/>
            <a:ext cx="6057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Updraft Source Layer (USL)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Cloud-base Temperature/Height (VIIRS 11.45 µm; ceilometer)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Level of Free Convection (LCL) (VIIRS 11.45 µm)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DEC75-E631-C84A-B34E-BC71D29255F2}"/>
              </a:ext>
            </a:extLst>
          </p:cNvPr>
          <p:cNvSpPr txBox="1"/>
          <p:nvPr/>
        </p:nvSpPr>
        <p:spPr>
          <a:xfrm>
            <a:off x="1529145" y="2459504"/>
            <a:ext cx="119135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Cloud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depth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F36A2-81DE-2C42-B68C-D423D45E4411}"/>
              </a:ext>
            </a:extLst>
          </p:cNvPr>
          <p:cNvSpPr txBox="1"/>
          <p:nvPr/>
        </p:nvSpPr>
        <p:spPr>
          <a:xfrm>
            <a:off x="3626754" y="530378"/>
            <a:ext cx="5733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Cloud-top Temperature/Height (GOES-16/VIIRS 10-11 µm)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Cloud-top Glaciation (10.35–8.4 µm)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Cloud-top Growth Rate (5-min GOES-16 10.35 µm)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Cloud radius (VIIRS and GOES-16 visible data)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C1E512-ADE0-4E4A-A02C-4BF2BDDE7C0D}"/>
              </a:ext>
            </a:extLst>
          </p:cNvPr>
          <p:cNvSpPr txBox="1"/>
          <p:nvPr/>
        </p:nvSpPr>
        <p:spPr>
          <a:xfrm>
            <a:off x="9184941" y="2907415"/>
            <a:ext cx="2135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Clear-air T profile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AERI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Raman Lidar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GOES-16 cloud-top 10.35 µm temperatures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1FE29-6C46-604E-9C31-87F3B31B8852}"/>
              </a:ext>
            </a:extLst>
          </p:cNvPr>
          <p:cNvSpPr txBox="1"/>
          <p:nvPr/>
        </p:nvSpPr>
        <p:spPr>
          <a:xfrm>
            <a:off x="3787210" y="4780903"/>
            <a:ext cx="3234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(LCL mean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996D2-933E-D74B-B944-4B07B1950A37}"/>
              </a:ext>
            </a:extLst>
          </p:cNvPr>
          <p:cNvCxnSpPr>
            <a:stCxn id="9" idx="0"/>
          </p:cNvCxnSpPr>
          <p:nvPr/>
        </p:nvCxnSpPr>
        <p:spPr>
          <a:xfrm flipV="1">
            <a:off x="2124822" y="1720260"/>
            <a:ext cx="4227" cy="739244"/>
          </a:xfrm>
          <a:prstGeom prst="line">
            <a:avLst/>
          </a:prstGeom>
          <a:ln w="38100">
            <a:solidFill>
              <a:srgbClr val="FFFF00"/>
            </a:solidFill>
            <a:headEnd type="none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F04AC4-4667-6149-9547-1996A8366A12}"/>
              </a:ext>
            </a:extLst>
          </p:cNvPr>
          <p:cNvCxnSpPr>
            <a:cxnSpLocks/>
          </p:cNvCxnSpPr>
          <p:nvPr/>
        </p:nvCxnSpPr>
        <p:spPr>
          <a:xfrm>
            <a:off x="2119399" y="4186384"/>
            <a:ext cx="0" cy="1409198"/>
          </a:xfrm>
          <a:prstGeom prst="line">
            <a:avLst/>
          </a:prstGeom>
          <a:ln w="38100">
            <a:solidFill>
              <a:srgbClr val="FFFF00"/>
            </a:solidFill>
            <a:headEnd type="none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73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2192-9970-4F8E-B9A9-CA7BAA79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389"/>
            <a:ext cx="12192000" cy="58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Tunable Parameters in Kain-Fritsch Scheme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032165-4553-48E0-BB81-2F4BB578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33" b="9824"/>
          <a:stretch/>
        </p:blipFill>
        <p:spPr>
          <a:xfrm>
            <a:off x="2581316" y="657908"/>
            <a:ext cx="7029364" cy="2839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0" y="3631235"/>
            <a:ext cx="12191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Cloud Base Height and Temperature</a:t>
            </a:r>
            <a:r>
              <a:rPr lang="en-US" sz="2000" b="1" dirty="0"/>
              <a:t> </a:t>
            </a:r>
            <a:r>
              <a:rPr lang="en-US" sz="2000" dirty="0"/>
              <a:t>are derived from the VIIRS imager aboard the Suomi National Polar-orbiting Partnership (Suomi NPP) satellite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Higher resolution from AERI at low heights used in conjunction with temperature profiles from the Raman Lidar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Cloud Top Temperature and Height </a:t>
            </a:r>
            <a:r>
              <a:rPr lang="en-US" sz="2000" dirty="0"/>
              <a:t>is derived from GOES-16 10.35 </a:t>
            </a:r>
            <a:r>
              <a:rPr lang="en-US" sz="2000" dirty="0" err="1"/>
              <a:t>μm</a:t>
            </a:r>
            <a:r>
              <a:rPr lang="en-US" sz="2000" dirty="0"/>
              <a:t> IR channel used in conjunction with the Raman Lidar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Vertical resolution from AERI greatly diminishes after ≈ 2 km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Use VIIRS I05 Band, wavelength 11.45 µm, to determine cloud top information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Cloud Depth </a:t>
            </a:r>
            <a:r>
              <a:rPr lang="en-US" sz="2000" dirty="0"/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2000" dirty="0"/>
              <a:t>) is calculated by the difference between the cloud top and cloud bottom</a:t>
            </a:r>
            <a:endParaRPr lang="en-US" sz="2000" dirty="0">
              <a:sym typeface="Wingdings" pitchFamily="2" charset="2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These parameters are in the </a:t>
            </a:r>
            <a:r>
              <a:rPr lang="en-US" sz="2600" b="1" dirty="0" err="1">
                <a:solidFill>
                  <a:srgbClr val="FF0000"/>
                </a:solidFill>
              </a:rPr>
              <a:t>Kain</a:t>
            </a:r>
            <a:r>
              <a:rPr lang="en-US" sz="2600" b="1" dirty="0">
                <a:solidFill>
                  <a:srgbClr val="FF0000"/>
                </a:solidFill>
              </a:rPr>
              <a:t>-Fritsch Scheme can be tuned based on observations!</a:t>
            </a:r>
          </a:p>
        </p:txBody>
      </p:sp>
    </p:spTree>
    <p:extLst>
      <p:ext uri="{BB962C8B-B14F-4D97-AF65-F5344CB8AC3E}">
        <p14:creationId xmlns:p14="http://schemas.microsoft.com/office/powerpoint/2010/main" val="267142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E774F9-A4E2-4AF9-83AE-EE9BFD5328CB}"/>
              </a:ext>
            </a:extLst>
          </p:cNvPr>
          <p:cNvSpPr txBox="1"/>
          <p:nvPr/>
        </p:nvSpPr>
        <p:spPr>
          <a:xfrm>
            <a:off x="0" y="4432971"/>
            <a:ext cx="12191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Retrieval of </a:t>
            </a:r>
            <a:r>
              <a:rPr lang="en-US" sz="2400" b="1" dirty="0">
                <a:solidFill>
                  <a:srgbClr val="0070C0"/>
                </a:solidFill>
              </a:rPr>
              <a:t>cloud base temperature </a:t>
            </a:r>
            <a:r>
              <a:rPr lang="en-US" sz="2400" dirty="0"/>
              <a:t>uses methodology by Zhu et al. (2014) based on the VIIRS Imager, which allow us to determine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/>
              <a:t> (Zheng et al. 2015) and the </a:t>
            </a:r>
            <a:r>
              <a:rPr lang="en-US" sz="2400" b="1" dirty="0">
                <a:solidFill>
                  <a:srgbClr val="0070C0"/>
                </a:solidFill>
              </a:rPr>
              <a:t>Updraft Source Layer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Measurement of cloud base temperature from satellite requires resolving small cloud elements and separating them from upwelling thermal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the NPP/VIIRS moderate-band resolution of 750 meters and imager resolution of 375 meters, obtaining cloud base information is possible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A26C6-6AAA-4DE9-91C9-015DB9BA50C2}"/>
              </a:ext>
            </a:extLst>
          </p:cNvPr>
          <p:cNvSpPr txBox="1"/>
          <p:nvPr/>
        </p:nvSpPr>
        <p:spPr>
          <a:xfrm>
            <a:off x="519988" y="3298119"/>
            <a:ext cx="519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 imager pixels in one moderate resolution pixel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DD40BD-3296-4A98-B939-2ED049E43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1" t="5502" r="6721"/>
          <a:stretch/>
        </p:blipFill>
        <p:spPr>
          <a:xfrm>
            <a:off x="313899" y="578840"/>
            <a:ext cx="5513696" cy="2815016"/>
          </a:xfrm>
          <a:prstGeom prst="rect">
            <a:avLst/>
          </a:prstGeom>
        </p:spPr>
      </p:pic>
      <p:pic>
        <p:nvPicPr>
          <p:cNvPr id="1026" name="Picture 2" descr="VIIRS and MODIS retrieved r e for the clouds shown in Fig. 1. Only clouds with 0.6 µm solar reflectance &gt; 0.3 are analyzed. ">
            <a:extLst>
              <a:ext uri="{FF2B5EF4-FFF2-40B4-BE49-F238E27FC236}">
                <a16:creationId xmlns:a16="http://schemas.microsoft.com/office/drawing/2014/main" id="{27DF5C9A-B36F-4B7A-8093-A0A00F34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42" y="647080"/>
            <a:ext cx="2612258" cy="37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E05F7A-3F06-49FD-912D-7C9795D5C4C6}"/>
              </a:ext>
            </a:extLst>
          </p:cNvPr>
          <p:cNvSpPr txBox="1"/>
          <p:nvPr/>
        </p:nvSpPr>
        <p:spPr>
          <a:xfrm>
            <a:off x="6537278" y="958880"/>
            <a:ext cx="2006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Figure 2 from Rosenfeld et al. 2014 showing cloud effective radius retrieved from both MODIS and VIIRS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810D66-7586-494F-9515-ED31C344E715}"/>
              </a:ext>
            </a:extLst>
          </p:cNvPr>
          <p:cNvSpPr txBox="1">
            <a:spLocks/>
          </p:cNvSpPr>
          <p:nvPr/>
        </p:nvSpPr>
        <p:spPr>
          <a:xfrm>
            <a:off x="0" y="-8389"/>
            <a:ext cx="12192000" cy="587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+mn-lt"/>
              </a:rPr>
              <a:t>Tunable Parameters in Kain-Fritsch Scheme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4202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1928</Words>
  <Application>Microsoft Macintosh PowerPoint</Application>
  <PresentationFormat>Widescreen</PresentationFormat>
  <Paragraphs>123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Study Motivation</vt:lpstr>
      <vt:lpstr>Background: Convective Schemes</vt:lpstr>
      <vt:lpstr>ARM Southern Great Plain Site</vt:lpstr>
      <vt:lpstr>Kain-Fritsch Scheme (Kain and Fritsch 1993)</vt:lpstr>
      <vt:lpstr>PowerPoint Presentation</vt:lpstr>
      <vt:lpstr>Tunable Parameters in Kain-Fritsch Scheme</vt:lpstr>
      <vt:lpstr>PowerPoint Presentation</vt:lpstr>
      <vt:lpstr>Reply on use of Time-space Exchangeability Concept</vt:lpstr>
      <vt:lpstr>VIIRS Moderate and Imager Bands</vt:lpstr>
      <vt:lpstr>VIIRS Imager Band Solar Reflectance</vt:lpstr>
      <vt:lpstr>VIIRS Imager/GOES-16 “window” Channels</vt:lpstr>
      <vt:lpstr>Initial Results</vt:lpstr>
      <vt:lpstr>Initial Results</vt:lpstr>
      <vt:lpstr>Initial WRF Model Simulation Results</vt:lpstr>
      <vt:lpstr>Ongoing Research</vt:lpstr>
      <vt:lpstr>References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GOES-16 and ARM data for Convective Parameterization Schemes</dc:title>
  <dc:creator>WxDavid</dc:creator>
  <cp:lastModifiedBy>John Mecikalski</cp:lastModifiedBy>
  <cp:revision>105</cp:revision>
  <dcterms:created xsi:type="dcterms:W3CDTF">2021-03-31T05:55:48Z</dcterms:created>
  <dcterms:modified xsi:type="dcterms:W3CDTF">2021-04-08T01:47:59Z</dcterms:modified>
</cp:coreProperties>
</file>