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091" r:id="rId1"/>
  </p:sldMasterIdLst>
  <p:notesMasterIdLst>
    <p:notesMasterId r:id="rId52"/>
  </p:notesMasterIdLst>
  <p:sldIdLst>
    <p:sldId id="256" r:id="rId2"/>
    <p:sldId id="304" r:id="rId3"/>
    <p:sldId id="361" r:id="rId4"/>
    <p:sldId id="305" r:id="rId5"/>
    <p:sldId id="308" r:id="rId6"/>
    <p:sldId id="306" r:id="rId7"/>
    <p:sldId id="310" r:id="rId8"/>
    <p:sldId id="351" r:id="rId9"/>
    <p:sldId id="311" r:id="rId10"/>
    <p:sldId id="309" r:id="rId11"/>
    <p:sldId id="312" r:id="rId12"/>
    <p:sldId id="327" r:id="rId13"/>
    <p:sldId id="328" r:id="rId14"/>
    <p:sldId id="329" r:id="rId15"/>
    <p:sldId id="313" r:id="rId16"/>
    <p:sldId id="314" r:id="rId17"/>
    <p:sldId id="315" r:id="rId18"/>
    <p:sldId id="338" r:id="rId19"/>
    <p:sldId id="339" r:id="rId20"/>
    <p:sldId id="340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5" r:id="rId30"/>
    <p:sldId id="324" r:id="rId31"/>
    <p:sldId id="326" r:id="rId32"/>
    <p:sldId id="330" r:id="rId33"/>
    <p:sldId id="331" r:id="rId34"/>
    <p:sldId id="332" r:id="rId35"/>
    <p:sldId id="333" r:id="rId36"/>
    <p:sldId id="334" r:id="rId37"/>
    <p:sldId id="335" r:id="rId38"/>
    <p:sldId id="341" r:id="rId39"/>
    <p:sldId id="342" r:id="rId40"/>
    <p:sldId id="343" r:id="rId41"/>
    <p:sldId id="356" r:id="rId42"/>
    <p:sldId id="353" r:id="rId43"/>
    <p:sldId id="357" r:id="rId44"/>
    <p:sldId id="354" r:id="rId45"/>
    <p:sldId id="358" r:id="rId46"/>
    <p:sldId id="345" r:id="rId47"/>
    <p:sldId id="307" r:id="rId48"/>
    <p:sldId id="346" r:id="rId49"/>
    <p:sldId id="359" r:id="rId50"/>
    <p:sldId id="287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JKIA Met</a:t>
            </a:r>
            <a:r>
              <a:rPr lang="en-US" baseline="0"/>
              <a:t> station temperature analysis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Temperature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Sheet1!$A$3:$A$22</c:f>
              <c:numCache>
                <c:formatCode>h:mm</c:formatCode>
                <c:ptCount val="20"/>
                <c:pt idx="0">
                  <c:v>0.375</c:v>
                </c:pt>
                <c:pt idx="1">
                  <c:v>0.39583333333333331</c:v>
                </c:pt>
                <c:pt idx="2">
                  <c:v>0.41666666666666669</c:v>
                </c:pt>
                <c:pt idx="3">
                  <c:v>0.4375</c:v>
                </c:pt>
                <c:pt idx="4">
                  <c:v>0.45833333333333331</c:v>
                </c:pt>
                <c:pt idx="5">
                  <c:v>0.47916666666666669</c:v>
                </c:pt>
                <c:pt idx="6">
                  <c:v>0.5</c:v>
                </c:pt>
                <c:pt idx="7">
                  <c:v>0.52083333333333304</c:v>
                </c:pt>
                <c:pt idx="8">
                  <c:v>0.54166666666666696</c:v>
                </c:pt>
                <c:pt idx="9">
                  <c:v>0.5625</c:v>
                </c:pt>
                <c:pt idx="10">
                  <c:v>0.58333333333333304</c:v>
                </c:pt>
                <c:pt idx="11">
                  <c:v>0.60416666666666596</c:v>
                </c:pt>
                <c:pt idx="12">
                  <c:v>0.625</c:v>
                </c:pt>
                <c:pt idx="13">
                  <c:v>0.64583333333333304</c:v>
                </c:pt>
                <c:pt idx="14">
                  <c:v>0.66666666666666596</c:v>
                </c:pt>
                <c:pt idx="15">
                  <c:v>0.6875</c:v>
                </c:pt>
                <c:pt idx="16">
                  <c:v>0.70833333333333304</c:v>
                </c:pt>
                <c:pt idx="17">
                  <c:v>0.72916666666666596</c:v>
                </c:pt>
                <c:pt idx="18">
                  <c:v>0.75</c:v>
                </c:pt>
                <c:pt idx="19">
                  <c:v>0.77083333333333304</c:v>
                </c:pt>
              </c:numCache>
            </c:numRef>
          </c:cat>
          <c:val>
            <c:numRef>
              <c:f>Sheet1!$B$3:$B$22</c:f>
              <c:numCache>
                <c:formatCode>General</c:formatCode>
                <c:ptCount val="20"/>
                <c:pt idx="0">
                  <c:v>24</c:v>
                </c:pt>
                <c:pt idx="1">
                  <c:v>24</c:v>
                </c:pt>
                <c:pt idx="3">
                  <c:v>25</c:v>
                </c:pt>
                <c:pt idx="5">
                  <c:v>26</c:v>
                </c:pt>
                <c:pt idx="6">
                  <c:v>25</c:v>
                </c:pt>
                <c:pt idx="8">
                  <c:v>26</c:v>
                </c:pt>
                <c:pt idx="9">
                  <c:v>25</c:v>
                </c:pt>
                <c:pt idx="10">
                  <c:v>24</c:v>
                </c:pt>
                <c:pt idx="12">
                  <c:v>23</c:v>
                </c:pt>
                <c:pt idx="14">
                  <c:v>20</c:v>
                </c:pt>
                <c:pt idx="15">
                  <c:v>19</c:v>
                </c:pt>
                <c:pt idx="16">
                  <c:v>18</c:v>
                </c:pt>
                <c:pt idx="18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40-4A55-86F0-DE02264E7843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Dew point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Sheet1!$A$3:$A$22</c:f>
              <c:numCache>
                <c:formatCode>h:mm</c:formatCode>
                <c:ptCount val="20"/>
                <c:pt idx="0">
                  <c:v>0.375</c:v>
                </c:pt>
                <c:pt idx="1">
                  <c:v>0.39583333333333331</c:v>
                </c:pt>
                <c:pt idx="2">
                  <c:v>0.41666666666666669</c:v>
                </c:pt>
                <c:pt idx="3">
                  <c:v>0.4375</c:v>
                </c:pt>
                <c:pt idx="4">
                  <c:v>0.45833333333333331</c:v>
                </c:pt>
                <c:pt idx="5">
                  <c:v>0.47916666666666669</c:v>
                </c:pt>
                <c:pt idx="6">
                  <c:v>0.5</c:v>
                </c:pt>
                <c:pt idx="7">
                  <c:v>0.52083333333333304</c:v>
                </c:pt>
                <c:pt idx="8">
                  <c:v>0.54166666666666696</c:v>
                </c:pt>
                <c:pt idx="9">
                  <c:v>0.5625</c:v>
                </c:pt>
                <c:pt idx="10">
                  <c:v>0.58333333333333304</c:v>
                </c:pt>
                <c:pt idx="11">
                  <c:v>0.60416666666666596</c:v>
                </c:pt>
                <c:pt idx="12">
                  <c:v>0.625</c:v>
                </c:pt>
                <c:pt idx="13">
                  <c:v>0.64583333333333304</c:v>
                </c:pt>
                <c:pt idx="14">
                  <c:v>0.66666666666666596</c:v>
                </c:pt>
                <c:pt idx="15">
                  <c:v>0.6875</c:v>
                </c:pt>
                <c:pt idx="16">
                  <c:v>0.70833333333333304</c:v>
                </c:pt>
                <c:pt idx="17">
                  <c:v>0.72916666666666596</c:v>
                </c:pt>
                <c:pt idx="18">
                  <c:v>0.75</c:v>
                </c:pt>
                <c:pt idx="19">
                  <c:v>0.77083333333333304</c:v>
                </c:pt>
              </c:numCache>
            </c:numRef>
          </c:cat>
          <c:val>
            <c:numRef>
              <c:f>Sheet1!$C$3:$C$22</c:f>
              <c:numCache>
                <c:formatCode>General</c:formatCode>
                <c:ptCount val="20"/>
                <c:pt idx="0">
                  <c:v>16</c:v>
                </c:pt>
                <c:pt idx="1">
                  <c:v>16</c:v>
                </c:pt>
                <c:pt idx="3">
                  <c:v>17</c:v>
                </c:pt>
                <c:pt idx="5">
                  <c:v>17</c:v>
                </c:pt>
                <c:pt idx="6">
                  <c:v>16</c:v>
                </c:pt>
                <c:pt idx="8">
                  <c:v>17</c:v>
                </c:pt>
                <c:pt idx="9">
                  <c:v>17</c:v>
                </c:pt>
                <c:pt idx="10">
                  <c:v>17</c:v>
                </c:pt>
                <c:pt idx="12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18</c:v>
                </c:pt>
                <c:pt idx="18">
                  <c:v>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740-4A55-86F0-DE02264E78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1002319"/>
        <c:axId val="501005231"/>
      </c:lineChart>
      <c:catAx>
        <c:axId val="501002319"/>
        <c:scaling>
          <c:orientation val="minMax"/>
        </c:scaling>
        <c:delete val="0"/>
        <c:axPos val="b"/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1005231"/>
        <c:crosses val="autoZero"/>
        <c:auto val="1"/>
        <c:lblAlgn val="ctr"/>
        <c:lblOffset val="100"/>
        <c:noMultiLvlLbl val="0"/>
      </c:catAx>
      <c:valAx>
        <c:axId val="50100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1002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E9728-EF9C-40FF-BC97-FCDB92E55661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48B46-822F-4BBA-893B-12F3F431D8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823AB7-114A-485B-91F3-F377069799FF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485C-99E4-417B-90C2-921E03F1BFFF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DBD56-78D7-47FA-9B23-29C87C48F207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E4709-F33A-456A-916D-7BBE4703BD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35B5-7EC3-4A63-B6F5-6B8820B496BA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0C256-222E-4705-A5EB-38CBE0CF87A2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F95DF-FE59-4A81-8DCE-DB7A640567B9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0CC5-8429-4A95-8FC9-A4908D102CBA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6AB40455-4158-484E-91B1-954D5BCCF1AD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AC70146-ED91-455B-8F87-2E9AAD4FBC34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B4B869D-4751-4B4A-991E-689AC64D6550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comet.ucar.edu/" TargetMode="External"/><Relationship Id="rId3" Type="http://schemas.openxmlformats.org/officeDocument/2006/relationships/hyperlink" Target="http://www.weathersa.co.za/web/index.php" TargetMode="External"/><Relationship Id="rId7" Type="http://schemas.openxmlformats.org/officeDocument/2006/relationships/hyperlink" Target="http://www.eumetsat.in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rocmeteo.ma/" TargetMode="External"/><Relationship Id="rId5" Type="http://schemas.openxmlformats.org/officeDocument/2006/relationships/hyperlink" Target="http://www.asecna.aero/ecoles_eamac.html" TargetMode="External"/><Relationship Id="rId4" Type="http://schemas.openxmlformats.org/officeDocument/2006/relationships/hyperlink" Target="http://www.meteo.go.ke/" TargetMode="External"/><Relationship Id="rId9" Type="http://schemas.openxmlformats.org/officeDocument/2006/relationships/hyperlink" Target="https://asmet.africa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izen.digital/news/kq-diverts-flights-at-jkia-over-heavy-rains-poor-visibility-n341210" TargetMode="External"/><Relationship Id="rId2" Type="http://schemas.openxmlformats.org/officeDocument/2006/relationships/hyperlink" Target="https://youtu.be/wug1lCZH4nI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1940" y="676894"/>
            <a:ext cx="8968985" cy="2827164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00B0F0"/>
                </a:solidFill>
                <a:latin typeface="Gill Sans MT" pitchFamily="34" charset="0"/>
              </a:rPr>
              <a:t>AFRICAN WEATHER BRIEFING.</a:t>
            </a:r>
            <a:br>
              <a:rPr lang="en-GB" sz="4000" dirty="0" smtClean="0">
                <a:solidFill>
                  <a:srgbClr val="00B0F0"/>
                </a:solidFill>
                <a:latin typeface="Gill Sans MT" pitchFamily="34" charset="0"/>
              </a:rPr>
            </a:br>
            <a:r>
              <a:rPr lang="en-GB" sz="4000" dirty="0" smtClean="0">
                <a:solidFill>
                  <a:srgbClr val="00B0F0"/>
                </a:solidFill>
                <a:latin typeface="Gill Sans MT" pitchFamily="34" charset="0"/>
              </a:rPr>
              <a:t>A CASE STUDY FROM KENYA.</a:t>
            </a:r>
            <a:endParaRPr lang="en-GB" sz="4000" dirty="0">
              <a:solidFill>
                <a:srgbClr val="00B0F0"/>
              </a:solidFill>
              <a:latin typeface="Gill Sans MT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6074" y="4175933"/>
            <a:ext cx="8915399" cy="1537724"/>
          </a:xfrm>
        </p:spPr>
        <p:txBody>
          <a:bodyPr>
            <a:noAutofit/>
          </a:bodyPr>
          <a:lstStyle/>
          <a:p>
            <a:r>
              <a:rPr lang="en-GB" sz="3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ill Sans MT" pitchFamily="34" charset="0"/>
              </a:rPr>
              <a:t>ASMET TEAM</a:t>
            </a:r>
            <a:endParaRPr lang="en-GB" sz="3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Gill Sans MT" pitchFamily="34" charset="0"/>
            </a:endParaRPr>
          </a:p>
          <a:p>
            <a:r>
              <a:rPr lang="en-GB" sz="3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ill Sans MT" pitchFamily="34" charset="0"/>
              </a:rPr>
              <a:t>INSTITUTE OF METEOROLOGICAL TRAINING AND RESEARCH</a:t>
            </a:r>
          </a:p>
          <a:p>
            <a:r>
              <a:rPr lang="en-GB" sz="3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ill Sans MT" pitchFamily="34" charset="0"/>
              </a:rPr>
              <a:t>Presenter: Mirriam Mwende </a:t>
            </a:r>
            <a:endParaRPr lang="en-GB" sz="3000" dirty="0">
              <a:solidFill>
                <a:schemeClr val="accent2">
                  <a:lumMod val="50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1505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Sea Level Pressure Analysis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MSLP 1200 UTC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MSLP 1500 UTC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E4709-F33A-456A-916D-7BBE4703BD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9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1466392"/>
            <a:ext cx="5389562" cy="3898229"/>
          </a:xfrm>
        </p:spPr>
      </p:pic>
      <p:pic>
        <p:nvPicPr>
          <p:cNvPr id="2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67540"/>
            <a:ext cx="5386388" cy="3895933"/>
          </a:xfrm>
        </p:spPr>
      </p:pic>
    </p:spTree>
    <p:extLst>
      <p:ext uri="{BB962C8B-B14F-4D97-AF65-F5344CB8AC3E}">
        <p14:creationId xmlns:p14="http://schemas.microsoft.com/office/powerpoint/2010/main" val="97960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Sea Level Pressure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MSLP </a:t>
            </a:r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MSLP 2100 </a:t>
            </a:r>
            <a:r>
              <a:rPr lang="en-US" dirty="0" smtClean="0"/>
              <a:t>UTC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1466392"/>
            <a:ext cx="5389562" cy="3898229"/>
          </a:xfrm>
        </p:spPr>
      </p:pic>
      <p:pic>
        <p:nvPicPr>
          <p:cNvPr id="13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67540"/>
            <a:ext cx="5386388" cy="3895933"/>
          </a:xfrm>
        </p:spPr>
      </p:pic>
    </p:spTree>
    <p:extLst>
      <p:ext uri="{BB962C8B-B14F-4D97-AF65-F5344CB8AC3E}">
        <p14:creationId xmlns:p14="http://schemas.microsoft.com/office/powerpoint/2010/main" val="11393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MSLP analysis Kenya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0600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0900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67540"/>
            <a:ext cx="5386388" cy="389593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1466392"/>
            <a:ext cx="5389562" cy="3898229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9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MSLP analysis Kenya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1500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67540"/>
            <a:ext cx="5386388" cy="389593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1466392"/>
            <a:ext cx="5389562" cy="3898229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0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MSLP analysis Kenya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2100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67540"/>
            <a:ext cx="5386388" cy="389593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1466392"/>
            <a:ext cx="5389562" cy="3898229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21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wind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0600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0900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0" y="1444625"/>
            <a:ext cx="5285308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65" y="1444625"/>
            <a:ext cx="5285308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5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wind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1500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0" y="1444625"/>
            <a:ext cx="5285308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65" y="1444625"/>
            <a:ext cx="5285308" cy="3941763"/>
          </a:xfrm>
        </p:spPr>
      </p:pic>
    </p:spTree>
    <p:extLst>
      <p:ext uri="{BB962C8B-B14F-4D97-AF65-F5344CB8AC3E}">
        <p14:creationId xmlns:p14="http://schemas.microsoft.com/office/powerpoint/2010/main" val="24364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wind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2100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0" y="1444625"/>
            <a:ext cx="5285308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65" y="1444625"/>
            <a:ext cx="5285308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3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Streamline analysis 700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0600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0900 UTC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65" y="1444625"/>
            <a:ext cx="5285308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0" y="1444625"/>
            <a:ext cx="5285308" cy="3941763"/>
          </a:xfrm>
        </p:spPr>
      </p:pic>
    </p:spTree>
    <p:extLst>
      <p:ext uri="{BB962C8B-B14F-4D97-AF65-F5344CB8AC3E}">
        <p14:creationId xmlns:p14="http://schemas.microsoft.com/office/powerpoint/2010/main" val="38092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 analysis 700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1500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0" y="1444625"/>
            <a:ext cx="5285308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65" y="1444625"/>
            <a:ext cx="5285308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84BFF4-F02C-A735-1B80-61FF1E39A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4148254"/>
            <a:ext cx="11446933" cy="225905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2000" b="1" i="0" u="sng" dirty="0">
                <a:solidFill>
                  <a:schemeClr val="tx2">
                    <a:lumMod val="50000"/>
                  </a:schemeClr>
                </a:solidFill>
                <a:effectLst/>
              </a:rPr>
              <a:t>About Kenya</a:t>
            </a:r>
          </a:p>
          <a:p>
            <a:pPr algn="ctr"/>
            <a:r>
              <a:rPr lang="en-GB" b="0" i="0" dirty="0">
                <a:solidFill>
                  <a:schemeClr val="bg1"/>
                </a:solidFill>
                <a:effectLst/>
              </a:rPr>
              <a:t>Location: latitudes </a:t>
            </a:r>
            <a:r>
              <a:rPr lang="en-GB" b="0" i="0" strike="noStrike" dirty="0">
                <a:solidFill>
                  <a:schemeClr val="bg1"/>
                </a:solidFill>
                <a:effectLst/>
              </a:rPr>
              <a:t>5°N</a:t>
            </a:r>
            <a:r>
              <a:rPr lang="en-GB" b="0" i="0" dirty="0">
                <a:solidFill>
                  <a:schemeClr val="bg1"/>
                </a:solidFill>
                <a:effectLst/>
              </a:rPr>
              <a:t> and </a:t>
            </a:r>
            <a:r>
              <a:rPr lang="en-GB" b="0" i="0" strike="noStrike" dirty="0">
                <a:solidFill>
                  <a:schemeClr val="bg1"/>
                </a:solidFill>
                <a:effectLst/>
              </a:rPr>
              <a:t>5°S</a:t>
            </a:r>
            <a:r>
              <a:rPr lang="en-GB" b="0" i="0" dirty="0">
                <a:solidFill>
                  <a:schemeClr val="bg1"/>
                </a:solidFill>
                <a:effectLst/>
              </a:rPr>
              <a:t>, and longitudes 34°E and </a:t>
            </a:r>
            <a:r>
              <a:rPr lang="en-GB" b="0" i="0" strike="noStrike" dirty="0">
                <a:solidFill>
                  <a:schemeClr val="bg1"/>
                </a:solidFill>
                <a:effectLst/>
              </a:rPr>
              <a:t>42°E</a:t>
            </a:r>
            <a:r>
              <a:rPr lang="en-GB" b="0" i="0" dirty="0">
                <a:solidFill>
                  <a:schemeClr val="bg1"/>
                </a:solidFill>
                <a:effectLst/>
              </a:rPr>
              <a:t>. 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Population:50 Million people.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Capital City: Nairobi.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Languages: English, </a:t>
            </a:r>
            <a:r>
              <a:rPr lang="en-GB" dirty="0" smtClean="0">
                <a:solidFill>
                  <a:schemeClr val="bg1"/>
                </a:solidFill>
              </a:rPr>
              <a:t>Kiswahili, </a:t>
            </a:r>
            <a:r>
              <a:rPr lang="en-GB" dirty="0">
                <a:solidFill>
                  <a:schemeClr val="bg1"/>
                </a:solidFill>
              </a:rPr>
              <a:t>and over 42 ethnic languages.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Climate: Varies according to </a:t>
            </a:r>
            <a:r>
              <a:rPr lang="en-GB" dirty="0" smtClean="0">
                <a:solidFill>
                  <a:schemeClr val="bg1"/>
                </a:solidFill>
              </a:rPr>
              <a:t>topography</a:t>
            </a:r>
            <a:r>
              <a:rPr lang="en-US" dirty="0">
                <a:solidFill>
                  <a:schemeClr val="bg1"/>
                </a:solidFill>
              </a:rPr>
              <a:t>. Cool Highlands, arid and semi-arid grasslands, and </a:t>
            </a:r>
            <a:r>
              <a:rPr lang="en-GB" dirty="0" smtClean="0">
                <a:solidFill>
                  <a:schemeClr val="bg1"/>
                </a:solidFill>
              </a:rPr>
              <a:t>hot </a:t>
            </a:r>
            <a:r>
              <a:rPr lang="en-GB" dirty="0">
                <a:solidFill>
                  <a:schemeClr val="bg1"/>
                </a:solidFill>
              </a:rPr>
              <a:t>and humid coastal </a:t>
            </a:r>
            <a:r>
              <a:rPr lang="en-GB" dirty="0" smtClean="0">
                <a:solidFill>
                  <a:schemeClr val="bg1"/>
                </a:solidFill>
              </a:rPr>
              <a:t>areas.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Main economic activities: Agriculture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B3D9C-B477-7254-C950-34E340F86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04FF-7E32-4A75-9993-DBEA1CD2AC1E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AA3C0B-BDC5-17AD-DEE6-B0AAF2C1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03702-0DC8-D122-AF02-81378055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1" name="AutoShape 10" descr="Kenya | Culture, Facts &amp; Travel | - CountryReports">
            <a:extLst>
              <a:ext uri="{FF2B5EF4-FFF2-40B4-BE49-F238E27FC236}">
                <a16:creationId xmlns:a16="http://schemas.microsoft.com/office/drawing/2014/main" id="{6EBA2F16-8C12-C012-4CFF-4B8C94EAC8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KE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6D3C929-536D-78C0-4C42-4ADB563CF8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333" b="20333"/>
          <a:stretch>
            <a:fillRect/>
          </a:stretch>
        </p:blipFill>
        <p:spPr>
          <a:xfrm>
            <a:off x="304800" y="84296"/>
            <a:ext cx="11446933" cy="406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7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 analysis 700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2100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0" y="1444625"/>
            <a:ext cx="5285308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65" y="1444625"/>
            <a:ext cx="5285308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8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700 </a:t>
            </a:r>
            <a:r>
              <a:rPr lang="en-US" dirty="0" err="1" smtClean="0"/>
              <a:t>hPa</a:t>
            </a:r>
            <a:r>
              <a:rPr lang="en-US" dirty="0" smtClean="0"/>
              <a:t> wind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0600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0900 UTC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65" y="1444625"/>
            <a:ext cx="5285308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0" y="1444625"/>
            <a:ext cx="5285308" cy="3941763"/>
          </a:xfrm>
        </p:spPr>
      </p:pic>
    </p:spTree>
    <p:extLst>
      <p:ext uri="{BB962C8B-B14F-4D97-AF65-F5344CB8AC3E}">
        <p14:creationId xmlns:p14="http://schemas.microsoft.com/office/powerpoint/2010/main" val="292049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700 </a:t>
            </a:r>
            <a:r>
              <a:rPr lang="en-US" dirty="0" err="1"/>
              <a:t>hPa</a:t>
            </a:r>
            <a:r>
              <a:rPr lang="en-US" dirty="0"/>
              <a:t> wind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1500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0" y="1444625"/>
            <a:ext cx="5285308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65" y="1444625"/>
            <a:ext cx="5285308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700 </a:t>
            </a:r>
            <a:r>
              <a:rPr lang="en-US" dirty="0" err="1"/>
              <a:t>hPa</a:t>
            </a:r>
            <a:r>
              <a:rPr lang="en-US" dirty="0"/>
              <a:t> wind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2100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0" y="1444625"/>
            <a:ext cx="5285308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65" y="1444625"/>
            <a:ext cx="5285308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 </a:t>
            </a:r>
            <a:r>
              <a:rPr lang="en-US" dirty="0" err="1" smtClean="0"/>
              <a:t>hPa</a:t>
            </a:r>
            <a:r>
              <a:rPr lang="en-US" dirty="0" smtClean="0"/>
              <a:t> wind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0600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0900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0" y="1444625"/>
            <a:ext cx="5285308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65" y="1444625"/>
            <a:ext cx="5285308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73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 </a:t>
            </a:r>
            <a:r>
              <a:rPr lang="en-US" dirty="0" err="1"/>
              <a:t>hPa</a:t>
            </a:r>
            <a:r>
              <a:rPr lang="en-US" dirty="0"/>
              <a:t> wind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1500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0" y="1444625"/>
            <a:ext cx="5285308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65" y="1444625"/>
            <a:ext cx="5285308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7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 </a:t>
            </a:r>
            <a:r>
              <a:rPr lang="en-US" dirty="0" err="1"/>
              <a:t>hPa</a:t>
            </a:r>
            <a:r>
              <a:rPr lang="en-US" dirty="0"/>
              <a:t> wind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2100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0" y="1444625"/>
            <a:ext cx="5285308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65" y="1444625"/>
            <a:ext cx="5285308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3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Convective Available Potential Energy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0600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0900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94" y="1444625"/>
            <a:ext cx="4415200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19" y="1444625"/>
            <a:ext cx="4415200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1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Convective Available Potential Energy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1500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93" y="1237673"/>
            <a:ext cx="4744903" cy="414871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64" y="1444625"/>
            <a:ext cx="4703655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6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Convective Available Potential Energy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1700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94" y="1444625"/>
            <a:ext cx="4415200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19" y="1444625"/>
            <a:ext cx="4415200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51E8-98C8-AA14-6068-6913A034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71099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African Satellite Meteorology Education and Training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A1E3A2-6619-1856-92E4-8670859BF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2563" y="0"/>
            <a:ext cx="3162300" cy="10414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54315-411D-9585-708B-887D7BC88A9A}"/>
              </a:ext>
            </a:extLst>
          </p:cNvPr>
          <p:cNvSpPr txBox="1"/>
          <p:nvPr/>
        </p:nvSpPr>
        <p:spPr>
          <a:xfrm>
            <a:off x="387276" y="1312714"/>
            <a:ext cx="111386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ASMET team, consists of meteorology instructors from: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400" b="0" i="0" u="sng" strike="noStrike" dirty="0">
                <a:solidFill>
                  <a:srgbClr val="FF3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South African Weather Service</a:t>
            </a:r>
            <a:r>
              <a:rPr lang="en-GB" sz="24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(Pretoria), 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400" b="0" i="0" u="sng" strike="noStrike" dirty="0">
                <a:solidFill>
                  <a:srgbClr val="FF3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Institute for Meteorological Training and Research</a:t>
            </a:r>
            <a:r>
              <a:rPr lang="en-GB" sz="24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(Kenya), 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400" b="0" i="0" u="sng" strike="noStrike" dirty="0">
                <a:solidFill>
                  <a:srgbClr val="FF3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EAMAC/ASECNA</a:t>
            </a:r>
            <a:r>
              <a:rPr lang="en-GB" sz="24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(Niger),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400" b="0" i="0" u="sng" strike="noStrike" dirty="0">
                <a:solidFill>
                  <a:srgbClr val="FF3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Morocco National Meteorology Department or DNM</a:t>
            </a:r>
            <a:r>
              <a:rPr lang="en-GB" sz="24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(Morocco)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400" b="0" i="0" u="sng" strike="noStrike" dirty="0">
                <a:solidFill>
                  <a:srgbClr val="FF3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EUMETSAT</a:t>
            </a:r>
            <a:r>
              <a:rPr lang="en-GB" sz="24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(Germany) and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400" b="0" i="0" u="sng" strike="noStrike" dirty="0">
                <a:solidFill>
                  <a:srgbClr val="FF3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The COMET</a:t>
            </a:r>
            <a:r>
              <a:rPr lang="en-GB" sz="2400" b="0" i="0" u="sng" strike="noStrike" baseline="30000" dirty="0">
                <a:solidFill>
                  <a:srgbClr val="FF3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®</a:t>
            </a:r>
            <a:r>
              <a:rPr lang="en-GB" sz="2400" b="0" i="0" u="sng" strike="noStrike" dirty="0">
                <a:solidFill>
                  <a:srgbClr val="FF3D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 Program</a:t>
            </a:r>
            <a:r>
              <a:rPr lang="en-GB" sz="24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(UCAR, USA).</a:t>
            </a:r>
          </a:p>
          <a:p>
            <a:r>
              <a:rPr lang="en-GB" sz="2400" b="0" i="0" u="none" strike="noStrike" dirty="0">
                <a:solidFill>
                  <a:srgbClr val="01010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ASMET produces free, self-paced online learning resources that teach African forecasters how to enhance their forecasts by making better use of meteorological satellite images and products. Lessons are published on the MetEd site.</a:t>
            </a:r>
          </a:p>
          <a:p>
            <a:endParaRPr lang="en-GB" sz="2400" dirty="0">
              <a:solidFill>
                <a:srgbClr val="01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GB" sz="2400" b="1" dirty="0">
                <a:solidFill>
                  <a:srgbClr val="01010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https://asmet.africa</a:t>
            </a:r>
            <a:endParaRPr lang="en-GB" sz="2400" b="1" dirty="0">
              <a:solidFill>
                <a:srgbClr val="0101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Convective Available Potential Energy Analysis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2100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94" y="1444625"/>
            <a:ext cx="4415200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19" y="1444625"/>
            <a:ext cx="4415200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Divergence/convergence Analysis 850 </a:t>
            </a:r>
            <a:r>
              <a:rPr lang="en-US" dirty="0" err="1" smtClean="0"/>
              <a:t>hPa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0600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0900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4" y="1444625"/>
            <a:ext cx="5280080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79" y="1444625"/>
            <a:ext cx="5280080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Divergence/convergence Analysis 850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1500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4" y="1444625"/>
            <a:ext cx="5280080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79" y="1444625"/>
            <a:ext cx="5280080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Divergence/convergence Analysis 850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2100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4" y="1444625"/>
            <a:ext cx="5280080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79" y="1444625"/>
            <a:ext cx="5280080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Divergence/convergence Analysis </a:t>
            </a:r>
            <a:r>
              <a:rPr lang="en-US" dirty="0" smtClean="0"/>
              <a:t>200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0600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0900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4" y="1444625"/>
            <a:ext cx="5280080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79" y="1444625"/>
            <a:ext cx="5280080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6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Divergence/convergence Analysis 200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1500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4" y="1444625"/>
            <a:ext cx="5280080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79" y="1444625"/>
            <a:ext cx="5280080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22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Divergence/convergence Analysis 200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2100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4" y="1444625"/>
            <a:ext cx="5280080" cy="394176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79" y="1444625"/>
            <a:ext cx="5280080" cy="39417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8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analysis</a:t>
            </a:r>
            <a:endParaRPr lang="en-US" dirty="0"/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728254"/>
              </p:ext>
            </p:extLst>
          </p:nvPr>
        </p:nvGraphicFramePr>
        <p:xfrm>
          <a:off x="609600" y="1481138"/>
          <a:ext cx="109728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992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Airmass</a:t>
            </a:r>
            <a:r>
              <a:rPr lang="en-US" dirty="0" smtClean="0"/>
              <a:t> RGB satellite images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0600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0900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4839"/>
            <a:ext cx="5386388" cy="3349616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1823901"/>
            <a:ext cx="5389562" cy="3183210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72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Airmass</a:t>
            </a:r>
            <a:r>
              <a:rPr lang="en-US" dirty="0"/>
              <a:t> RGB satellite images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1500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4839"/>
            <a:ext cx="5386388" cy="318133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1823901"/>
            <a:ext cx="5389562" cy="3183210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1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March-April-May season presented very intriguing weather events with very heavy storms and high amounts of rainfall over very short periods of time.</a:t>
            </a:r>
          </a:p>
          <a:p>
            <a:r>
              <a:rPr lang="en-US" dirty="0" smtClean="0"/>
              <a:t>Tropical storm </a:t>
            </a:r>
            <a:r>
              <a:rPr lang="en-US" dirty="0" err="1" smtClean="0"/>
              <a:t>Ialy</a:t>
            </a:r>
            <a:endParaRPr lang="en-US" dirty="0" smtClean="0"/>
          </a:p>
          <a:p>
            <a:r>
              <a:rPr lang="en-US" dirty="0" smtClean="0"/>
              <a:t>The June-July-August cold season had several very cold day events with very low visibility. </a:t>
            </a:r>
          </a:p>
          <a:p>
            <a:r>
              <a:rPr lang="en-US" dirty="0" smtClean="0"/>
              <a:t>The October-November-December rain season is just beginning bringing with it cases of heavy hailstorms and flooding over the western parts of the country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5274-EE30-449C-833E-4A336BA5E32F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Interesting weather events in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6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Airmass</a:t>
            </a:r>
            <a:r>
              <a:rPr lang="en-US" dirty="0"/>
              <a:t> RGB satellite images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4839"/>
            <a:ext cx="5386388" cy="3181335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1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n-US" dirty="0"/>
              <a:t>A low-pressure center developed over the central part of </a:t>
            </a:r>
            <a:r>
              <a:rPr lang="en-US" dirty="0" smtClean="0"/>
              <a:t>Kenya </a:t>
            </a:r>
            <a:r>
              <a:rPr lang="en-US" dirty="0"/>
              <a:t>and deepened as the day progressed. </a:t>
            </a:r>
            <a:endParaRPr lang="en-US" dirty="0" smtClean="0"/>
          </a:p>
          <a:p>
            <a:pPr algn="just"/>
            <a:r>
              <a:rPr lang="en-US" dirty="0" smtClean="0"/>
              <a:t>A convergence around the central and western parts of Kenya, sustained all </a:t>
            </a:r>
            <a:r>
              <a:rPr lang="en-US" dirty="0" smtClean="0"/>
              <a:t>day. </a:t>
            </a:r>
            <a:endParaRPr lang="en-US" dirty="0" smtClean="0"/>
          </a:p>
          <a:p>
            <a:pPr algn="just"/>
            <a:r>
              <a:rPr lang="en-US" dirty="0" smtClean="0"/>
              <a:t>Streamline analysis 700 </a:t>
            </a:r>
            <a:r>
              <a:rPr lang="en-US" dirty="0" err="1" smtClean="0"/>
              <a:t>hPa</a:t>
            </a:r>
            <a:r>
              <a:rPr lang="en-US" dirty="0" smtClean="0"/>
              <a:t> shows a confluence around the central parts of the country from </a:t>
            </a:r>
            <a:r>
              <a:rPr lang="en-US" dirty="0" smtClean="0"/>
              <a:t>1500 </a:t>
            </a:r>
            <a:r>
              <a:rPr lang="en-US" dirty="0" smtClean="0"/>
              <a:t>to </a:t>
            </a:r>
            <a:r>
              <a:rPr lang="en-US" dirty="0" smtClean="0"/>
              <a:t>2100 </a:t>
            </a:r>
            <a:r>
              <a:rPr lang="en-US" dirty="0" smtClean="0"/>
              <a:t>UTC.</a:t>
            </a:r>
          </a:p>
          <a:p>
            <a:pPr algn="just"/>
            <a:r>
              <a:rPr lang="en-US" dirty="0" smtClean="0"/>
              <a:t>CAPE is sufficient for convective </a:t>
            </a:r>
            <a:r>
              <a:rPr lang="en-US" dirty="0" smtClean="0"/>
              <a:t>activities (over 1000J/Kg) between 1200-1800 </a:t>
            </a:r>
            <a:r>
              <a:rPr lang="en-US" dirty="0" smtClean="0"/>
              <a:t>UTC.</a:t>
            </a:r>
          </a:p>
          <a:p>
            <a:pPr algn="just"/>
            <a:r>
              <a:rPr lang="en-US" dirty="0" smtClean="0"/>
              <a:t>Temperature analysis JKIA </a:t>
            </a:r>
            <a:r>
              <a:rPr lang="en-US" dirty="0"/>
              <a:t>shows a warm day with maximum temperatures of 26℃ and high dew point temperatures all day (greater than 15℃). From 1500 UTC, temperature and Dew point are almost </a:t>
            </a:r>
            <a:r>
              <a:rPr lang="en-US" dirty="0" smtClean="0"/>
              <a:t>the same. </a:t>
            </a:r>
          </a:p>
          <a:p>
            <a:pPr algn="just"/>
            <a:r>
              <a:rPr lang="en-US" dirty="0" smtClean="0"/>
              <a:t>Strong westerly winds at the 700 </a:t>
            </a:r>
            <a:r>
              <a:rPr lang="en-US" dirty="0" err="1" smtClean="0"/>
              <a:t>hPa</a:t>
            </a:r>
            <a:r>
              <a:rPr lang="en-US" dirty="0" smtClean="0"/>
              <a:t> level brought warm moist tropical </a:t>
            </a:r>
            <a:r>
              <a:rPr lang="en-US" dirty="0"/>
              <a:t>C</a:t>
            </a:r>
            <a:r>
              <a:rPr lang="en-US" dirty="0" smtClean="0"/>
              <a:t>ongo air mass to </a:t>
            </a:r>
            <a:r>
              <a:rPr lang="en-US" dirty="0" smtClean="0"/>
              <a:t>the western and </a:t>
            </a:r>
            <a:r>
              <a:rPr lang="en-US" dirty="0" smtClean="0"/>
              <a:t>central parts of Kenya including Nairobi.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848FE9-02D2-421E-9D7A-83A968754003}" type="datetime2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Wednesday, October 30, 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Institute of Meteorological Training and research, WMO RTC Nairobi.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the case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8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343314"/>
          </a:xfrm>
        </p:spPr>
        <p:txBody>
          <a:bodyPr>
            <a:normAutofit/>
          </a:bodyPr>
          <a:lstStyle/>
          <a:p>
            <a:pPr algn="just"/>
            <a:r>
              <a:rPr lang="en-US" sz="3000" dirty="0" smtClean="0"/>
              <a:t>High rate </a:t>
            </a:r>
            <a:r>
              <a:rPr lang="en-US" sz="3000" dirty="0" err="1"/>
              <a:t>S</a:t>
            </a:r>
            <a:r>
              <a:rPr lang="en-US" sz="3000" dirty="0" err="1" smtClean="0"/>
              <a:t>eviri</a:t>
            </a:r>
            <a:r>
              <a:rPr lang="en-US" sz="3000" dirty="0" smtClean="0"/>
              <a:t> 10.8, Blended </a:t>
            </a:r>
            <a:r>
              <a:rPr lang="en-US" sz="3000" dirty="0" err="1" smtClean="0"/>
              <a:t>Seviri</a:t>
            </a:r>
            <a:r>
              <a:rPr lang="en-US" sz="3000" dirty="0" smtClean="0"/>
              <a:t> and Rapidly developing thunderstorm overlay of the case study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1630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1" y="1616364"/>
            <a:ext cx="6574493" cy="3047551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94" y="1852108"/>
            <a:ext cx="6067506" cy="2812541"/>
          </a:xfrm>
        </p:spPr>
      </p:pic>
    </p:spTree>
    <p:extLst>
      <p:ext uri="{BB962C8B-B14F-4D97-AF65-F5344CB8AC3E}">
        <p14:creationId xmlns:p14="http://schemas.microsoft.com/office/powerpoint/2010/main" val="416734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000" dirty="0"/>
              <a:t>High rate </a:t>
            </a:r>
            <a:r>
              <a:rPr lang="en-US" sz="3000" dirty="0" err="1"/>
              <a:t>Seviri</a:t>
            </a:r>
            <a:r>
              <a:rPr lang="en-US" sz="3000" dirty="0"/>
              <a:t> 10.8, Blended </a:t>
            </a:r>
            <a:r>
              <a:rPr lang="en-US" sz="3000" dirty="0" err="1"/>
              <a:t>Seviri</a:t>
            </a:r>
            <a:r>
              <a:rPr lang="en-US" sz="3000" dirty="0"/>
              <a:t> and Rapidly developing thunderstorm overlay of the case study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1730 UTC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45" y="1856025"/>
            <a:ext cx="6059055" cy="2808624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5" y="1856634"/>
            <a:ext cx="6056425" cy="2807405"/>
          </a:xfrm>
        </p:spPr>
      </p:pic>
    </p:spTree>
    <p:extLst>
      <p:ext uri="{BB962C8B-B14F-4D97-AF65-F5344CB8AC3E}">
        <p14:creationId xmlns:p14="http://schemas.microsoft.com/office/powerpoint/2010/main" val="71575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000" dirty="0" smtClean="0"/>
              <a:t>Blended High </a:t>
            </a:r>
            <a:r>
              <a:rPr lang="en-US" sz="3000" dirty="0"/>
              <a:t>rate </a:t>
            </a:r>
            <a:r>
              <a:rPr lang="en-US" sz="3000" dirty="0" err="1"/>
              <a:t>Seviri</a:t>
            </a:r>
            <a:r>
              <a:rPr lang="en-US" sz="3000" dirty="0"/>
              <a:t> 10.8, Blended </a:t>
            </a:r>
            <a:r>
              <a:rPr lang="en-US" sz="3000" dirty="0" err="1"/>
              <a:t>Seviri</a:t>
            </a:r>
            <a:r>
              <a:rPr lang="en-US" sz="3000" dirty="0"/>
              <a:t> and Rapidly developing thunderstorm overlay of the case study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1830 UTC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496291"/>
            <a:ext cx="6833524" cy="316762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10" y="1791855"/>
            <a:ext cx="6197490" cy="2872794"/>
          </a:xfrm>
        </p:spPr>
      </p:pic>
    </p:spTree>
    <p:extLst>
      <p:ext uri="{BB962C8B-B14F-4D97-AF65-F5344CB8AC3E}">
        <p14:creationId xmlns:p14="http://schemas.microsoft.com/office/powerpoint/2010/main" val="97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464646"/>
                </a:solidFill>
              </a:rPr>
              <a:t>Blended High rate </a:t>
            </a:r>
            <a:r>
              <a:rPr lang="en-US" sz="3000" dirty="0" err="1">
                <a:solidFill>
                  <a:srgbClr val="464646"/>
                </a:solidFill>
              </a:rPr>
              <a:t>Seviri</a:t>
            </a:r>
            <a:r>
              <a:rPr lang="en-US" sz="3000" dirty="0">
                <a:solidFill>
                  <a:srgbClr val="464646"/>
                </a:solidFill>
              </a:rPr>
              <a:t> 10.8, Blended </a:t>
            </a:r>
            <a:r>
              <a:rPr lang="en-US" sz="3000" dirty="0" err="1">
                <a:solidFill>
                  <a:srgbClr val="464646"/>
                </a:solidFill>
              </a:rPr>
              <a:t>Seviri</a:t>
            </a:r>
            <a:r>
              <a:rPr lang="en-US" sz="3000" dirty="0">
                <a:solidFill>
                  <a:srgbClr val="464646"/>
                </a:solidFill>
              </a:rPr>
              <a:t> and Rapidly developing thunderstorm overlay of the case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1900 UTC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1930 UTC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2166363"/>
            <a:ext cx="5389562" cy="2498286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8FE9-02D2-421E-9D7A-83A9687540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0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67099"/>
            <a:ext cx="5386388" cy="2496815"/>
          </a:xfrm>
        </p:spPr>
      </p:pic>
    </p:spTree>
    <p:extLst>
      <p:ext uri="{BB962C8B-B14F-4D97-AF65-F5344CB8AC3E}">
        <p14:creationId xmlns:p14="http://schemas.microsoft.com/office/powerpoint/2010/main" val="3614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509" y="1298732"/>
            <a:ext cx="10344727" cy="481341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E4709-F33A-456A-916D-7BBE4703BD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16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M.A.B</a:t>
            </a:r>
            <a:r>
              <a:rPr lang="en-US" dirty="0"/>
              <a:t>. 85.4</a:t>
            </a:r>
            <a:br>
              <a:rPr lang="en-US" dirty="0"/>
            </a:br>
            <a:r>
              <a:rPr lang="en-US" dirty="0"/>
              <a:t>DAGORETTI 11.2</a:t>
            </a:r>
            <a:br>
              <a:rPr lang="en-US" dirty="0"/>
            </a:br>
            <a:r>
              <a:rPr lang="en-US" dirty="0"/>
              <a:t>WILSON 74.4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JKIA 109.6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KABETE 5.5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E4709-F33A-456A-916D-7BBE4703BD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Total amounts of Rainfall recorded around Nairobi within24 hours on 27/04/2024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0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youtu.be/wug1lCZH4nI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www.citizen.digital/news/kq-diverts-flights-at-jkia-over-heavy-rains-poor-visibility-n341210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E4709-F33A-456A-916D-7BBE4703BD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the rainfall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47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eavy rains on Saturday flood parts of JKI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790" y="147782"/>
            <a:ext cx="10718645" cy="6029766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E4709-F33A-456A-916D-7BBE4703BD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9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1390650" y="4812145"/>
            <a:ext cx="9801606" cy="1457357"/>
          </a:xfrm>
        </p:spPr>
        <p:txBody>
          <a:bodyPr/>
          <a:lstStyle/>
          <a:p>
            <a:pPr algn="l"/>
            <a:r>
              <a:rPr lang="en-US" dirty="0" smtClean="0"/>
              <a:t>Comparison of the rainfall received through the March April May season against the long-term Mean Averages. Most of the stations received rainfall amounts way above the LTM, with some stations receiving more than double the documented amounts of LTM for the respective stations. 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0650" y="427038"/>
            <a:ext cx="9629775" cy="4267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E4709-F33A-456A-916D-7BBE4703BD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miley emoj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4" y="1354790"/>
            <a:ext cx="5983824" cy="475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608" y="322140"/>
            <a:ext cx="11028218" cy="2041050"/>
          </a:xfrm>
        </p:spPr>
        <p:txBody>
          <a:bodyPr>
            <a:noAutofit/>
          </a:bodyPr>
          <a:lstStyle/>
          <a:p>
            <a:pPr algn="ctr"/>
            <a:r>
              <a:rPr lang="en-GB" sz="6000" b="1" dirty="0">
                <a:solidFill>
                  <a:srgbClr val="0070C0"/>
                </a:solidFill>
                <a:latin typeface="Gill Sans MT" pitchFamily="34" charset="0"/>
              </a:rPr>
              <a:t>THANK-YOU FOR LISTENING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84865-04D8-4643-B05C-970E957FC00E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520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On April 27, 2024 Nairobi experienced heavy showers of rain and thunderstorms greatly affecting daily activities, transportation, out door events. </a:t>
            </a:r>
          </a:p>
          <a:p>
            <a:pPr algn="just"/>
            <a:r>
              <a:rPr lang="en-US" dirty="0" smtClean="0"/>
              <a:t>This event led to significant flooding in Nairobi and its environs including flooding in the Jomo Kenyatta International Airport.</a:t>
            </a:r>
          </a:p>
          <a:p>
            <a:pPr algn="just"/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81B8-A2FE-4267-BE8C-2151C5CF1966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case study of severe thunderstorms around Nairobi on 27</a:t>
            </a:r>
            <a:r>
              <a:rPr lang="en-US" baseline="30000" dirty="0" smtClean="0"/>
              <a:t>th</a:t>
            </a:r>
            <a:r>
              <a:rPr lang="en-US" dirty="0" smtClean="0"/>
              <a:t> April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92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E4709-F33A-456A-916D-7BBE4703BD03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Eumetsat_View_2024-04-27_10_00-2024-04-27_23_00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399" y="145329"/>
            <a:ext cx="10872728" cy="6182737"/>
          </a:xfrm>
        </p:spPr>
      </p:pic>
    </p:spTree>
    <p:extLst>
      <p:ext uri="{BB962C8B-B14F-4D97-AF65-F5344CB8AC3E}">
        <p14:creationId xmlns:p14="http://schemas.microsoft.com/office/powerpoint/2010/main" val="368677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umetsat_View_2024-04-27_06_00-2024-04-27_23_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728" y="1239285"/>
            <a:ext cx="10284836" cy="4767815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0CC5-8429-4A95-8FC9-A4908D102CBA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33726"/>
          </a:xfrm>
        </p:spPr>
        <p:txBody>
          <a:bodyPr/>
          <a:lstStyle/>
          <a:p>
            <a:r>
              <a:rPr lang="en-US" dirty="0" smtClean="0"/>
              <a:t>Dust RGB satellite image 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12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MSLP analysis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MSLP 0600 UTC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MSLP 0900 UTC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10CC5-8429-4A95-8FC9-A4908D102CBA}" type="datetime2">
              <a:rPr lang="en-US" smtClean="0"/>
              <a:t>Wednesday, October 30,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Institute of Meteorological Training and research, WMO RTC Nairobi.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67540"/>
            <a:ext cx="5386388" cy="3895933"/>
          </a:xfrm>
        </p:spPr>
      </p:pic>
      <p:pic>
        <p:nvPicPr>
          <p:cNvPr id="14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1466392"/>
            <a:ext cx="5389562" cy="3898229"/>
          </a:xfrm>
        </p:spPr>
      </p:pic>
    </p:spTree>
    <p:extLst>
      <p:ext uri="{BB962C8B-B14F-4D97-AF65-F5344CB8AC3E}">
        <p14:creationId xmlns:p14="http://schemas.microsoft.com/office/powerpoint/2010/main" val="175574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722</TotalTime>
  <Words>1345</Words>
  <Application>Microsoft Office PowerPoint</Application>
  <PresentationFormat>Widescreen</PresentationFormat>
  <Paragraphs>296</Paragraphs>
  <Slides>50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Gill Sans MT</vt:lpstr>
      <vt:lpstr>Lucida Sans Unicode</vt:lpstr>
      <vt:lpstr>Verdana</vt:lpstr>
      <vt:lpstr>Wingdings</vt:lpstr>
      <vt:lpstr>Wingdings 2</vt:lpstr>
      <vt:lpstr>Wingdings 3</vt:lpstr>
      <vt:lpstr>Concourse</vt:lpstr>
      <vt:lpstr>AFRICAN WEATHER BRIEFING. A CASE STUDY FROM KENYA.</vt:lpstr>
      <vt:lpstr>PowerPoint Presentation</vt:lpstr>
      <vt:lpstr>African Satellite Meteorology Education and Training</vt:lpstr>
      <vt:lpstr>Interesting weather events in 2024</vt:lpstr>
      <vt:lpstr>PowerPoint Presentation</vt:lpstr>
      <vt:lpstr>A case study of severe thunderstorms around Nairobi on 27th April 2024</vt:lpstr>
      <vt:lpstr>PowerPoint Presentation</vt:lpstr>
      <vt:lpstr>Dust RGB satellite image animation</vt:lpstr>
      <vt:lpstr>MSLP analysis</vt:lpstr>
      <vt:lpstr>Mean Sea Level Pressure Analysis</vt:lpstr>
      <vt:lpstr>Mean Sea Level Pressure Analysis</vt:lpstr>
      <vt:lpstr>MSLP analysis Kenya</vt:lpstr>
      <vt:lpstr>MSLP analysis Kenya</vt:lpstr>
      <vt:lpstr>MSLP analysis Kenya</vt:lpstr>
      <vt:lpstr>Surface wind analysis</vt:lpstr>
      <vt:lpstr>Surface wind Analysis</vt:lpstr>
      <vt:lpstr>Surface wind analysis</vt:lpstr>
      <vt:lpstr>Streamline analysis 700 hPa</vt:lpstr>
      <vt:lpstr>Streamline analysis 700 hPa</vt:lpstr>
      <vt:lpstr>Streamline analysis 700 hPa</vt:lpstr>
      <vt:lpstr>700 hPa wind analysis</vt:lpstr>
      <vt:lpstr>700 hPa wind analysis</vt:lpstr>
      <vt:lpstr>700 hPa wind analysis</vt:lpstr>
      <vt:lpstr>200 hPa wind analysis</vt:lpstr>
      <vt:lpstr>200 hPa wind analysis</vt:lpstr>
      <vt:lpstr>200 hPa wind analysis</vt:lpstr>
      <vt:lpstr>Convective Available Potential Energy Analysis</vt:lpstr>
      <vt:lpstr>Convective Available Potential Energy Analysis</vt:lpstr>
      <vt:lpstr>Convective Available Potential Energy Analysis</vt:lpstr>
      <vt:lpstr>Convective Available Potential Energy Analysis</vt:lpstr>
      <vt:lpstr>Divergence/convergence Analysis 850 hPa</vt:lpstr>
      <vt:lpstr>Divergence/convergence Analysis 850 hPa</vt:lpstr>
      <vt:lpstr>Divergence/convergence Analysis 850 hPa</vt:lpstr>
      <vt:lpstr>Divergence/convergence Analysis 200 hPa</vt:lpstr>
      <vt:lpstr>Divergence/convergence Analysis 200 hPa</vt:lpstr>
      <vt:lpstr>Divergence/convergence Analysis 200 hPa</vt:lpstr>
      <vt:lpstr>Temperature analysis</vt:lpstr>
      <vt:lpstr>Airmass RGB satellite images</vt:lpstr>
      <vt:lpstr>Airmass RGB satellite images</vt:lpstr>
      <vt:lpstr>Airmass RGB satellite images</vt:lpstr>
      <vt:lpstr>Analysis of the case study</vt:lpstr>
      <vt:lpstr>High rate Seviri 10.8, Blended Seviri and Rapidly developing thunderstorm overlay of the case study</vt:lpstr>
      <vt:lpstr>High rate Seviri 10.8, Blended Seviri and Rapidly developing thunderstorm overlay of the case study</vt:lpstr>
      <vt:lpstr>Blended High rate Seviri 10.8, Blended Seviri and Rapidly developing thunderstorm overlay of the case study</vt:lpstr>
      <vt:lpstr>Blended High rate Seviri 10.8, Blended Seviri and Rapidly developing thunderstorm overlay of the case study</vt:lpstr>
      <vt:lpstr>Observations</vt:lpstr>
      <vt:lpstr>Total amounts of Rainfall recorded around Nairobi within24 hours on 27/04/2024</vt:lpstr>
      <vt:lpstr>Effects of the rainfall event</vt:lpstr>
      <vt:lpstr>PowerPoint Presentation</vt:lpstr>
      <vt:lpstr>THANK-YOU FOR LISTENING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INFORMATION FOR AVIATION SAFETY</dc:title>
  <dc:creator>COMPUTER</dc:creator>
  <cp:lastModifiedBy>user</cp:lastModifiedBy>
  <cp:revision>70</cp:revision>
  <dcterms:created xsi:type="dcterms:W3CDTF">2019-10-10T09:38:09Z</dcterms:created>
  <dcterms:modified xsi:type="dcterms:W3CDTF">2024-10-30T07:18:34Z</dcterms:modified>
</cp:coreProperties>
</file>